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9" r:id="rId4"/>
    <p:sldId id="260" r:id="rId5"/>
    <p:sldId id="264" r:id="rId6"/>
    <p:sldId id="286" r:id="rId7"/>
    <p:sldId id="281" r:id="rId8"/>
    <p:sldId id="265" r:id="rId9"/>
    <p:sldId id="266" r:id="rId10"/>
    <p:sldId id="267" r:id="rId11"/>
    <p:sldId id="272" r:id="rId12"/>
    <p:sldId id="268" r:id="rId13"/>
    <p:sldId id="269" r:id="rId14"/>
    <p:sldId id="278" r:id="rId15"/>
    <p:sldId id="282" r:id="rId16"/>
    <p:sldId id="283" r:id="rId17"/>
    <p:sldId id="285" r:id="rId18"/>
    <p:sldId id="270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71" r:id="rId27"/>
    <p:sldId id="273" r:id="rId28"/>
    <p:sldId id="294" r:id="rId29"/>
    <p:sldId id="274" r:id="rId30"/>
    <p:sldId id="295" r:id="rId31"/>
    <p:sldId id="296" r:id="rId32"/>
    <p:sldId id="297" r:id="rId33"/>
    <p:sldId id="275" r:id="rId34"/>
    <p:sldId id="276" r:id="rId35"/>
    <p:sldId id="27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5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1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9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29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1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3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7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7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5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7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BFE76-78C8-534F-A113-418A06E4B733}" type="datetimeFigureOut">
              <a:rPr lang="en-US" smtClean="0"/>
              <a:t>11/23/13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3D156-98CC-4B49-9521-CA4C0160E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4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commons.wikimedia.org/wiki/File:Pyramidal_hippocampal_neuron_40x.jpg" TargetMode="External"/><Relationship Id="rId3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Drugs and the Brain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3600" dirty="0" smtClean="0">
                <a:latin typeface="Helvetica"/>
                <a:cs typeface="Helvetica"/>
              </a:rPr>
              <a:t>Zak Fallows</a:t>
            </a:r>
          </a:p>
          <a:p>
            <a:pPr algn="ctr">
              <a:spcAft>
                <a:spcPts val="2000"/>
              </a:spcAft>
            </a:pPr>
            <a:r>
              <a:rPr lang="en-US" sz="3600" dirty="0" err="1" smtClean="0">
                <a:latin typeface="Helvetica"/>
                <a:cs typeface="Helvetica"/>
              </a:rPr>
              <a:t>pharmacology@mit.edu</a:t>
            </a:r>
            <a:endParaRPr lang="en-US" sz="3600" dirty="0" smtClean="0">
              <a:latin typeface="Helvetica"/>
              <a:cs typeface="Helvetica"/>
            </a:endParaRP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2013-11-23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ESP Splash (Saturday)</a:t>
            </a:r>
          </a:p>
          <a:p>
            <a:pPr algn="ctr">
              <a:spcAft>
                <a:spcPts val="2000"/>
              </a:spcAft>
            </a:pPr>
            <a:r>
              <a:rPr lang="en-US" sz="3000" dirty="0" smtClean="0">
                <a:latin typeface="Helvetica"/>
                <a:cs typeface="Helvetica"/>
              </a:rPr>
              <a:t>These slides are available online, along with fun 5-minute quizzes and other materials: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http://</a:t>
            </a:r>
            <a:r>
              <a:rPr lang="en-US" sz="3600" dirty="0" err="1" smtClean="0">
                <a:latin typeface="Helvetica"/>
                <a:cs typeface="Helvetica"/>
              </a:rPr>
              <a:t>datb.mit.edu</a:t>
            </a:r>
            <a:r>
              <a:rPr lang="en-US" sz="3600" dirty="0" smtClean="0">
                <a:latin typeface="Helvetica"/>
                <a:cs typeface="Helvetica"/>
              </a:rPr>
              <a:t>/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020735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Receptors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Receptors are proteins (large molecules) that bind to neurotransmitters and drugs and pass along the signal.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Neurotransmitters and drugs are called </a:t>
            </a:r>
            <a:r>
              <a:rPr lang="en-US" sz="3600" b="1" dirty="0" smtClean="0">
                <a:latin typeface="Helvetica"/>
                <a:cs typeface="Helvetica"/>
              </a:rPr>
              <a:t>ligands</a:t>
            </a:r>
            <a:r>
              <a:rPr lang="en-US" sz="3600" dirty="0" smtClean="0">
                <a:latin typeface="Helvetica"/>
                <a:cs typeface="Helvetica"/>
              </a:rPr>
              <a:t> because they bind to receptors. </a:t>
            </a:r>
            <a:r>
              <a:rPr lang="en-US" sz="3600" i="1" dirty="0" smtClean="0">
                <a:latin typeface="Helvetica"/>
                <a:cs typeface="Helvetica"/>
              </a:rPr>
              <a:t>Ligand</a:t>
            </a:r>
            <a:r>
              <a:rPr lang="en-US" sz="3600" dirty="0" smtClean="0">
                <a:latin typeface="Helvetica"/>
                <a:cs typeface="Helvetica"/>
              </a:rPr>
              <a:t> comes from the Latin </a:t>
            </a:r>
            <a:r>
              <a:rPr lang="en-US" sz="3600" i="1" dirty="0" err="1" smtClean="0">
                <a:latin typeface="Helvetica"/>
                <a:cs typeface="Helvetica"/>
              </a:rPr>
              <a:t>ligare</a:t>
            </a:r>
            <a:r>
              <a:rPr lang="en-US" sz="3600" dirty="0" smtClean="0">
                <a:latin typeface="Helvetica"/>
                <a:cs typeface="Helvetica"/>
              </a:rPr>
              <a:t>, to bind or tie, and it is a cognate with </a:t>
            </a:r>
            <a:r>
              <a:rPr lang="en-US" sz="3600" i="1" dirty="0" smtClean="0">
                <a:latin typeface="Helvetica"/>
                <a:cs typeface="Helvetica"/>
              </a:rPr>
              <a:t>ligament</a:t>
            </a:r>
            <a:r>
              <a:rPr lang="en-US" sz="3600" dirty="0" smtClean="0">
                <a:latin typeface="Helvetica"/>
                <a:cs typeface="Helvetica"/>
              </a:rPr>
              <a:t> and </a:t>
            </a:r>
            <a:r>
              <a:rPr lang="en-US" sz="3600" i="1" dirty="0" smtClean="0">
                <a:latin typeface="Helvetica"/>
                <a:cs typeface="Helvetica"/>
              </a:rPr>
              <a:t>ligature</a:t>
            </a:r>
            <a:r>
              <a:rPr lang="en-US" sz="3600" dirty="0" smtClean="0">
                <a:latin typeface="Helvetica"/>
                <a:cs typeface="Helvetica"/>
              </a:rPr>
              <a:t>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636326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Receptors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 fontScale="92500"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A ligand (neurotransmitter or drug) fits inside a receptor </a:t>
            </a:r>
            <a:r>
              <a:rPr lang="en-US" sz="3600" b="1" dirty="0" smtClean="0">
                <a:latin typeface="Helvetica"/>
                <a:cs typeface="Helvetica"/>
              </a:rPr>
              <a:t>like a key inside a lock.</a:t>
            </a:r>
            <a:r>
              <a:rPr lang="en-US" sz="3600" dirty="0" smtClean="0">
                <a:latin typeface="Helvetica"/>
                <a:cs typeface="Helvetica"/>
              </a:rPr>
              <a:t> The fit is very specific, most molecules do not fit most receptors.</a:t>
            </a:r>
          </a:p>
          <a:p>
            <a:r>
              <a:rPr lang="en-US" sz="3600" dirty="0" smtClean="0">
                <a:latin typeface="Helvetica"/>
                <a:cs typeface="Helvetica"/>
              </a:rPr>
              <a:t>Receptors are </a:t>
            </a:r>
            <a:r>
              <a:rPr lang="en-US" sz="3600" b="1" dirty="0" smtClean="0">
                <a:latin typeface="Helvetica"/>
                <a:cs typeface="Helvetica"/>
              </a:rPr>
              <a:t>chemical sensors,</a:t>
            </a:r>
            <a:r>
              <a:rPr lang="en-US" sz="3600" dirty="0" smtClean="0">
                <a:latin typeface="Helvetica"/>
                <a:cs typeface="Helvetica"/>
              </a:rPr>
              <a:t> just like:</a:t>
            </a:r>
          </a:p>
          <a:p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Pregnancy tests</a:t>
            </a:r>
          </a:p>
          <a:p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Litmus paper</a:t>
            </a:r>
          </a:p>
          <a:p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Your taste buds</a:t>
            </a:r>
          </a:p>
          <a:p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Your nose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47433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Excitatory vs. Inhibitory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b="1" dirty="0" smtClean="0">
                <a:latin typeface="Helvetica"/>
                <a:cs typeface="Helvetica"/>
              </a:rPr>
              <a:t>Excitatory:</a:t>
            </a:r>
            <a:r>
              <a:rPr lang="en-US" sz="3600" dirty="0" smtClean="0">
                <a:latin typeface="Helvetica"/>
                <a:cs typeface="Helvetica"/>
              </a:rPr>
              <a:t> Tends to increase action potential firing.</a:t>
            </a:r>
          </a:p>
          <a:p>
            <a:pPr>
              <a:spcAft>
                <a:spcPts val="2000"/>
              </a:spcAft>
            </a:pPr>
            <a:r>
              <a:rPr lang="en-US" sz="3600" b="1" dirty="0" smtClean="0">
                <a:latin typeface="Helvetica"/>
                <a:cs typeface="Helvetica"/>
              </a:rPr>
              <a:t>Inhibitory:</a:t>
            </a:r>
            <a:r>
              <a:rPr lang="en-US" sz="3600" dirty="0" smtClean="0">
                <a:latin typeface="Helvetica"/>
                <a:cs typeface="Helvetica"/>
              </a:rPr>
              <a:t> Tends to decrease or block action potentials.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Receptors are classified as excitatory or inhibitory. Some neurotransmitters can be classified this way, but many are both.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52642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Agonist vs. Antagonist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b="1" dirty="0" smtClean="0">
                <a:latin typeface="Helvetica"/>
                <a:cs typeface="Helvetica"/>
              </a:rPr>
              <a:t>Agonist:</a:t>
            </a:r>
            <a:r>
              <a:rPr lang="en-US" sz="3600" dirty="0" smtClean="0">
                <a:latin typeface="Helvetica"/>
                <a:cs typeface="Helvetica"/>
              </a:rPr>
              <a:t> Binds to a receptor and sends the “normal” signal (either excitatory or inhibitory).</a:t>
            </a:r>
          </a:p>
          <a:p>
            <a:pPr>
              <a:spcAft>
                <a:spcPts val="2000"/>
              </a:spcAft>
            </a:pPr>
            <a:r>
              <a:rPr lang="en-US" sz="3600" b="1" dirty="0" smtClean="0">
                <a:latin typeface="Helvetica"/>
                <a:cs typeface="Helvetica"/>
              </a:rPr>
              <a:t>Antagonist:</a:t>
            </a:r>
            <a:r>
              <a:rPr lang="en-US" sz="3600" dirty="0" smtClean="0">
                <a:latin typeface="Helvetica"/>
                <a:cs typeface="Helvetica"/>
              </a:rPr>
              <a:t> Binds to a receptor and </a:t>
            </a:r>
            <a:r>
              <a:rPr lang="en-US" sz="3600" i="1" dirty="0" smtClean="0">
                <a:latin typeface="Helvetica"/>
                <a:cs typeface="Helvetica"/>
              </a:rPr>
              <a:t>does not</a:t>
            </a:r>
            <a:r>
              <a:rPr lang="en-US" sz="3600" dirty="0" smtClean="0">
                <a:latin typeface="Helvetica"/>
                <a:cs typeface="Helvetica"/>
              </a:rPr>
              <a:t> send a signal. Antagonists block receptors and prevent agonist binding.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A ligand can be classified as an agonist or antagonist at a particular receptor.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14930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Helvetica"/>
                <a:cs typeface="Helvetica"/>
              </a:rPr>
              <a:t>One Synapse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9459" name="Freeform 5"/>
          <p:cNvSpPr>
            <a:spLocks/>
          </p:cNvSpPr>
          <p:nvPr/>
        </p:nvSpPr>
        <p:spPr bwMode="auto">
          <a:xfrm>
            <a:off x="609600" y="1219200"/>
            <a:ext cx="5956300" cy="4432300"/>
          </a:xfrm>
          <a:custGeom>
            <a:avLst/>
            <a:gdLst>
              <a:gd name="T0" fmla="*/ 0 w 3752"/>
              <a:gd name="T1" fmla="*/ 1981200 h 2792"/>
              <a:gd name="T2" fmla="*/ 2438400 w 3752"/>
              <a:gd name="T3" fmla="*/ 2514600 h 2792"/>
              <a:gd name="T4" fmla="*/ 3124200 w 3752"/>
              <a:gd name="T5" fmla="*/ 3886200 h 2792"/>
              <a:gd name="T6" fmla="*/ 4114800 w 3752"/>
              <a:gd name="T7" fmla="*/ 4343400 h 2792"/>
              <a:gd name="T8" fmla="*/ 5029200 w 3752"/>
              <a:gd name="T9" fmla="*/ 3352800 h 2792"/>
              <a:gd name="T10" fmla="*/ 4851400 w 3752"/>
              <a:gd name="T11" fmla="*/ 3186113 h 2792"/>
              <a:gd name="T12" fmla="*/ 4811713 w 3752"/>
              <a:gd name="T13" fmla="*/ 2914650 h 2792"/>
              <a:gd name="T14" fmla="*/ 5030788 w 3752"/>
              <a:gd name="T15" fmla="*/ 2773363 h 2792"/>
              <a:gd name="T16" fmla="*/ 5289550 w 3752"/>
              <a:gd name="T17" fmla="*/ 2747963 h 2792"/>
              <a:gd name="T18" fmla="*/ 5715000 w 3752"/>
              <a:gd name="T19" fmla="*/ 1828800 h 2792"/>
              <a:gd name="T20" fmla="*/ 5791200 w 3752"/>
              <a:gd name="T21" fmla="*/ 914400 h 2792"/>
              <a:gd name="T22" fmla="*/ 4724400 w 3752"/>
              <a:gd name="T23" fmla="*/ 609600 h 2792"/>
              <a:gd name="T24" fmla="*/ 3429000 w 3752"/>
              <a:gd name="T25" fmla="*/ 1066800 h 2792"/>
              <a:gd name="T26" fmla="*/ 2133600 w 3752"/>
              <a:gd name="T27" fmla="*/ 838200 h 2792"/>
              <a:gd name="T28" fmla="*/ 685800 w 3752"/>
              <a:gd name="T29" fmla="*/ 152400 h 2792"/>
              <a:gd name="T30" fmla="*/ 457200 w 3752"/>
              <a:gd name="T31" fmla="*/ 0 h 27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752"/>
              <a:gd name="T49" fmla="*/ 0 h 2792"/>
              <a:gd name="T50" fmla="*/ 3752 w 3752"/>
              <a:gd name="T51" fmla="*/ 2792 h 27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752" h="2792">
                <a:moveTo>
                  <a:pt x="0" y="1248"/>
                </a:moveTo>
                <a:cubicBezTo>
                  <a:pt x="604" y="1316"/>
                  <a:pt x="1208" y="1384"/>
                  <a:pt x="1536" y="1584"/>
                </a:cubicBezTo>
                <a:cubicBezTo>
                  <a:pt x="1864" y="1784"/>
                  <a:pt x="1792" y="2256"/>
                  <a:pt x="1968" y="2448"/>
                </a:cubicBezTo>
                <a:cubicBezTo>
                  <a:pt x="2144" y="2640"/>
                  <a:pt x="2392" y="2792"/>
                  <a:pt x="2592" y="2736"/>
                </a:cubicBezTo>
                <a:cubicBezTo>
                  <a:pt x="2792" y="2680"/>
                  <a:pt x="3091" y="2233"/>
                  <a:pt x="3168" y="2112"/>
                </a:cubicBezTo>
                <a:cubicBezTo>
                  <a:pt x="3245" y="1991"/>
                  <a:pt x="3079" y="2053"/>
                  <a:pt x="3056" y="2007"/>
                </a:cubicBezTo>
                <a:cubicBezTo>
                  <a:pt x="3033" y="1961"/>
                  <a:pt x="3012" y="1879"/>
                  <a:pt x="3031" y="1836"/>
                </a:cubicBezTo>
                <a:cubicBezTo>
                  <a:pt x="3050" y="1793"/>
                  <a:pt x="3119" y="1764"/>
                  <a:pt x="3169" y="1747"/>
                </a:cubicBezTo>
                <a:cubicBezTo>
                  <a:pt x="3219" y="1730"/>
                  <a:pt x="3260" y="1830"/>
                  <a:pt x="3332" y="1731"/>
                </a:cubicBezTo>
                <a:cubicBezTo>
                  <a:pt x="3404" y="1632"/>
                  <a:pt x="3547" y="1344"/>
                  <a:pt x="3600" y="1152"/>
                </a:cubicBezTo>
                <a:cubicBezTo>
                  <a:pt x="3653" y="960"/>
                  <a:pt x="3752" y="704"/>
                  <a:pt x="3648" y="576"/>
                </a:cubicBezTo>
                <a:cubicBezTo>
                  <a:pt x="3544" y="448"/>
                  <a:pt x="3224" y="368"/>
                  <a:pt x="2976" y="384"/>
                </a:cubicBezTo>
                <a:cubicBezTo>
                  <a:pt x="2728" y="400"/>
                  <a:pt x="2432" y="648"/>
                  <a:pt x="2160" y="672"/>
                </a:cubicBezTo>
                <a:cubicBezTo>
                  <a:pt x="1888" y="696"/>
                  <a:pt x="1632" y="624"/>
                  <a:pt x="1344" y="528"/>
                </a:cubicBezTo>
                <a:cubicBezTo>
                  <a:pt x="1056" y="432"/>
                  <a:pt x="608" y="184"/>
                  <a:pt x="432" y="96"/>
                </a:cubicBezTo>
                <a:cubicBezTo>
                  <a:pt x="256" y="8"/>
                  <a:pt x="272" y="4"/>
                  <a:pt x="288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460" name="Freeform 8"/>
          <p:cNvSpPr>
            <a:spLocks/>
          </p:cNvSpPr>
          <p:nvPr/>
        </p:nvSpPr>
        <p:spPr bwMode="auto">
          <a:xfrm>
            <a:off x="5489513" y="1657369"/>
            <a:ext cx="3155879" cy="5064321"/>
          </a:xfrm>
          <a:custGeom>
            <a:avLst/>
            <a:gdLst>
              <a:gd name="T0" fmla="*/ 3505200 w 2208"/>
              <a:gd name="T1" fmla="*/ 0 h 3312"/>
              <a:gd name="T2" fmla="*/ 2438400 w 2208"/>
              <a:gd name="T3" fmla="*/ 685800 h 3312"/>
              <a:gd name="T4" fmla="*/ 2057400 w 2208"/>
              <a:gd name="T5" fmla="*/ 1905000 h 3312"/>
              <a:gd name="T6" fmla="*/ 1447800 w 2208"/>
              <a:gd name="T7" fmla="*/ 3581400 h 3312"/>
              <a:gd name="T8" fmla="*/ 685800 w 2208"/>
              <a:gd name="T9" fmla="*/ 4648200 h 3312"/>
              <a:gd name="T10" fmla="*/ 228600 w 2208"/>
              <a:gd name="T11" fmla="*/ 5105400 h 3312"/>
              <a:gd name="T12" fmla="*/ 0 w 2208"/>
              <a:gd name="T13" fmla="*/ 5257800 h 3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08"/>
              <a:gd name="T22" fmla="*/ 0 h 3312"/>
              <a:gd name="T23" fmla="*/ 2208 w 2208"/>
              <a:gd name="T24" fmla="*/ 3312 h 3312"/>
              <a:gd name="connsiteX0" fmla="*/ 10000 w 10000"/>
              <a:gd name="connsiteY0" fmla="*/ 0 h 10000"/>
              <a:gd name="connsiteX1" fmla="*/ 8741 w 10000"/>
              <a:gd name="connsiteY1" fmla="*/ 385 h 10000"/>
              <a:gd name="connsiteX2" fmla="*/ 6957 w 10000"/>
              <a:gd name="connsiteY2" fmla="*/ 1304 h 10000"/>
              <a:gd name="connsiteX3" fmla="*/ 5870 w 10000"/>
              <a:gd name="connsiteY3" fmla="*/ 3623 h 10000"/>
              <a:gd name="connsiteX4" fmla="*/ 4130 w 10000"/>
              <a:gd name="connsiteY4" fmla="*/ 6812 h 10000"/>
              <a:gd name="connsiteX5" fmla="*/ 1957 w 10000"/>
              <a:gd name="connsiteY5" fmla="*/ 8841 h 10000"/>
              <a:gd name="connsiteX6" fmla="*/ 652 w 10000"/>
              <a:gd name="connsiteY6" fmla="*/ 9710 h 10000"/>
              <a:gd name="connsiteX7" fmla="*/ 0 w 10000"/>
              <a:gd name="connsiteY7" fmla="*/ 10000 h 10000"/>
              <a:gd name="connsiteX0" fmla="*/ 10185 w 10185"/>
              <a:gd name="connsiteY0" fmla="*/ 1154 h 9638"/>
              <a:gd name="connsiteX1" fmla="*/ 8741 w 10185"/>
              <a:gd name="connsiteY1" fmla="*/ 23 h 9638"/>
              <a:gd name="connsiteX2" fmla="*/ 6957 w 10185"/>
              <a:gd name="connsiteY2" fmla="*/ 942 h 9638"/>
              <a:gd name="connsiteX3" fmla="*/ 5870 w 10185"/>
              <a:gd name="connsiteY3" fmla="*/ 3261 h 9638"/>
              <a:gd name="connsiteX4" fmla="*/ 4130 w 10185"/>
              <a:gd name="connsiteY4" fmla="*/ 6450 h 9638"/>
              <a:gd name="connsiteX5" fmla="*/ 1957 w 10185"/>
              <a:gd name="connsiteY5" fmla="*/ 8479 h 9638"/>
              <a:gd name="connsiteX6" fmla="*/ 652 w 10185"/>
              <a:gd name="connsiteY6" fmla="*/ 9348 h 9638"/>
              <a:gd name="connsiteX7" fmla="*/ 0 w 10185"/>
              <a:gd name="connsiteY7" fmla="*/ 9638 h 9638"/>
              <a:gd name="connsiteX0" fmla="*/ 10000 w 10000"/>
              <a:gd name="connsiteY0" fmla="*/ 1179 h 9982"/>
              <a:gd name="connsiteX1" fmla="*/ 8270 w 10000"/>
              <a:gd name="connsiteY1" fmla="*/ 24 h 9982"/>
              <a:gd name="connsiteX2" fmla="*/ 6831 w 10000"/>
              <a:gd name="connsiteY2" fmla="*/ 959 h 9982"/>
              <a:gd name="connsiteX3" fmla="*/ 5763 w 10000"/>
              <a:gd name="connsiteY3" fmla="*/ 3365 h 9982"/>
              <a:gd name="connsiteX4" fmla="*/ 4055 w 10000"/>
              <a:gd name="connsiteY4" fmla="*/ 6674 h 9982"/>
              <a:gd name="connsiteX5" fmla="*/ 1921 w 10000"/>
              <a:gd name="connsiteY5" fmla="*/ 8779 h 9982"/>
              <a:gd name="connsiteX6" fmla="*/ 640 w 10000"/>
              <a:gd name="connsiteY6" fmla="*/ 9681 h 9982"/>
              <a:gd name="connsiteX7" fmla="*/ 0 w 10000"/>
              <a:gd name="connsiteY7" fmla="*/ 9982 h 9982"/>
              <a:gd name="connsiteX0" fmla="*/ 10000 w 10000"/>
              <a:gd name="connsiteY0" fmla="*/ 1181 h 10000"/>
              <a:gd name="connsiteX1" fmla="*/ 8270 w 10000"/>
              <a:gd name="connsiteY1" fmla="*/ 24 h 10000"/>
              <a:gd name="connsiteX2" fmla="*/ 6831 w 10000"/>
              <a:gd name="connsiteY2" fmla="*/ 961 h 10000"/>
              <a:gd name="connsiteX3" fmla="*/ 5763 w 10000"/>
              <a:gd name="connsiteY3" fmla="*/ 3371 h 10000"/>
              <a:gd name="connsiteX4" fmla="*/ 4055 w 10000"/>
              <a:gd name="connsiteY4" fmla="*/ 6686 h 10000"/>
              <a:gd name="connsiteX5" fmla="*/ 1921 w 10000"/>
              <a:gd name="connsiteY5" fmla="*/ 8795 h 10000"/>
              <a:gd name="connsiteX6" fmla="*/ 640 w 10000"/>
              <a:gd name="connsiteY6" fmla="*/ 9698 h 10000"/>
              <a:gd name="connsiteX7" fmla="*/ 0 w 10000"/>
              <a:gd name="connsiteY7" fmla="*/ 10000 h 10000"/>
              <a:gd name="connsiteX0" fmla="*/ 10000 w 10000"/>
              <a:gd name="connsiteY0" fmla="*/ 1163 h 9982"/>
              <a:gd name="connsiteX1" fmla="*/ 8270 w 10000"/>
              <a:gd name="connsiteY1" fmla="*/ 6 h 9982"/>
              <a:gd name="connsiteX2" fmla="*/ 6831 w 10000"/>
              <a:gd name="connsiteY2" fmla="*/ 943 h 9982"/>
              <a:gd name="connsiteX3" fmla="*/ 5763 w 10000"/>
              <a:gd name="connsiteY3" fmla="*/ 3353 h 9982"/>
              <a:gd name="connsiteX4" fmla="*/ 4055 w 10000"/>
              <a:gd name="connsiteY4" fmla="*/ 6668 h 9982"/>
              <a:gd name="connsiteX5" fmla="*/ 1921 w 10000"/>
              <a:gd name="connsiteY5" fmla="*/ 8777 h 9982"/>
              <a:gd name="connsiteX6" fmla="*/ 640 w 10000"/>
              <a:gd name="connsiteY6" fmla="*/ 9680 h 9982"/>
              <a:gd name="connsiteX7" fmla="*/ 0 w 10000"/>
              <a:gd name="connsiteY7" fmla="*/ 9982 h 9982"/>
              <a:gd name="connsiteX0" fmla="*/ 10104 w 10104"/>
              <a:gd name="connsiteY0" fmla="*/ 1714 h 9998"/>
              <a:gd name="connsiteX1" fmla="*/ 8270 w 10104"/>
              <a:gd name="connsiteY1" fmla="*/ 4 h 9998"/>
              <a:gd name="connsiteX2" fmla="*/ 6831 w 10104"/>
              <a:gd name="connsiteY2" fmla="*/ 943 h 9998"/>
              <a:gd name="connsiteX3" fmla="*/ 5763 w 10104"/>
              <a:gd name="connsiteY3" fmla="*/ 3357 h 9998"/>
              <a:gd name="connsiteX4" fmla="*/ 4055 w 10104"/>
              <a:gd name="connsiteY4" fmla="*/ 6678 h 9998"/>
              <a:gd name="connsiteX5" fmla="*/ 1921 w 10104"/>
              <a:gd name="connsiteY5" fmla="*/ 8791 h 9998"/>
              <a:gd name="connsiteX6" fmla="*/ 640 w 10104"/>
              <a:gd name="connsiteY6" fmla="*/ 9695 h 9998"/>
              <a:gd name="connsiteX7" fmla="*/ 0 w 10104"/>
              <a:gd name="connsiteY7" fmla="*/ 9998 h 9998"/>
              <a:gd name="connsiteX0" fmla="*/ 10000 w 10025"/>
              <a:gd name="connsiteY0" fmla="*/ 1714 h 10000"/>
              <a:gd name="connsiteX1" fmla="*/ 8185 w 10025"/>
              <a:gd name="connsiteY1" fmla="*/ 4 h 10000"/>
              <a:gd name="connsiteX2" fmla="*/ 6761 w 10025"/>
              <a:gd name="connsiteY2" fmla="*/ 943 h 10000"/>
              <a:gd name="connsiteX3" fmla="*/ 5704 w 10025"/>
              <a:gd name="connsiteY3" fmla="*/ 3358 h 10000"/>
              <a:gd name="connsiteX4" fmla="*/ 4013 w 10025"/>
              <a:gd name="connsiteY4" fmla="*/ 6679 h 10000"/>
              <a:gd name="connsiteX5" fmla="*/ 1901 w 10025"/>
              <a:gd name="connsiteY5" fmla="*/ 8793 h 10000"/>
              <a:gd name="connsiteX6" fmla="*/ 633 w 10025"/>
              <a:gd name="connsiteY6" fmla="*/ 9697 h 10000"/>
              <a:gd name="connsiteX7" fmla="*/ 0 w 10025"/>
              <a:gd name="connsiteY7" fmla="*/ 10000 h 10000"/>
              <a:gd name="connsiteX0" fmla="*/ 10000 w 10025"/>
              <a:gd name="connsiteY0" fmla="*/ 1714 h 10000"/>
              <a:gd name="connsiteX1" fmla="*/ 8185 w 10025"/>
              <a:gd name="connsiteY1" fmla="*/ 4 h 10000"/>
              <a:gd name="connsiteX2" fmla="*/ 6761 w 10025"/>
              <a:gd name="connsiteY2" fmla="*/ 943 h 10000"/>
              <a:gd name="connsiteX3" fmla="*/ 5704 w 10025"/>
              <a:gd name="connsiteY3" fmla="*/ 3358 h 10000"/>
              <a:gd name="connsiteX4" fmla="*/ 4013 w 10025"/>
              <a:gd name="connsiteY4" fmla="*/ 6679 h 10000"/>
              <a:gd name="connsiteX5" fmla="*/ 1901 w 10025"/>
              <a:gd name="connsiteY5" fmla="*/ 8793 h 10000"/>
              <a:gd name="connsiteX6" fmla="*/ 1070 w 10025"/>
              <a:gd name="connsiteY6" fmla="*/ 9403 h 10000"/>
              <a:gd name="connsiteX7" fmla="*/ 0 w 10025"/>
              <a:gd name="connsiteY7" fmla="*/ 10000 h 10000"/>
              <a:gd name="connsiteX0" fmla="*/ 8976 w 9001"/>
              <a:gd name="connsiteY0" fmla="*/ 1714 h 10037"/>
              <a:gd name="connsiteX1" fmla="*/ 7161 w 9001"/>
              <a:gd name="connsiteY1" fmla="*/ 4 h 10037"/>
              <a:gd name="connsiteX2" fmla="*/ 5737 w 9001"/>
              <a:gd name="connsiteY2" fmla="*/ 943 h 10037"/>
              <a:gd name="connsiteX3" fmla="*/ 4680 w 9001"/>
              <a:gd name="connsiteY3" fmla="*/ 3358 h 10037"/>
              <a:gd name="connsiteX4" fmla="*/ 2989 w 9001"/>
              <a:gd name="connsiteY4" fmla="*/ 6679 h 10037"/>
              <a:gd name="connsiteX5" fmla="*/ 877 w 9001"/>
              <a:gd name="connsiteY5" fmla="*/ 8793 h 10037"/>
              <a:gd name="connsiteX6" fmla="*/ 46 w 9001"/>
              <a:gd name="connsiteY6" fmla="*/ 9403 h 10037"/>
              <a:gd name="connsiteX7" fmla="*/ 1006 w 9001"/>
              <a:gd name="connsiteY7" fmla="*/ 10037 h 10037"/>
              <a:gd name="connsiteX0" fmla="*/ 9972 w 10000"/>
              <a:gd name="connsiteY0" fmla="*/ 1708 h 10000"/>
              <a:gd name="connsiteX1" fmla="*/ 7956 w 10000"/>
              <a:gd name="connsiteY1" fmla="*/ 4 h 10000"/>
              <a:gd name="connsiteX2" fmla="*/ 6374 w 10000"/>
              <a:gd name="connsiteY2" fmla="*/ 940 h 10000"/>
              <a:gd name="connsiteX3" fmla="*/ 5199 w 10000"/>
              <a:gd name="connsiteY3" fmla="*/ 3346 h 10000"/>
              <a:gd name="connsiteX4" fmla="*/ 3321 w 10000"/>
              <a:gd name="connsiteY4" fmla="*/ 6654 h 10000"/>
              <a:gd name="connsiteX5" fmla="*/ 974 w 10000"/>
              <a:gd name="connsiteY5" fmla="*/ 8761 h 10000"/>
              <a:gd name="connsiteX6" fmla="*/ 51 w 10000"/>
              <a:gd name="connsiteY6" fmla="*/ 9368 h 10000"/>
              <a:gd name="connsiteX7" fmla="*/ 1118 w 10000"/>
              <a:gd name="connsiteY7" fmla="*/ 10000 h 10000"/>
              <a:gd name="connsiteX0" fmla="*/ 9942 w 9970"/>
              <a:gd name="connsiteY0" fmla="*/ 1708 h 10000"/>
              <a:gd name="connsiteX1" fmla="*/ 7926 w 9970"/>
              <a:gd name="connsiteY1" fmla="*/ 4 h 10000"/>
              <a:gd name="connsiteX2" fmla="*/ 6344 w 9970"/>
              <a:gd name="connsiteY2" fmla="*/ 940 h 10000"/>
              <a:gd name="connsiteX3" fmla="*/ 5169 w 9970"/>
              <a:gd name="connsiteY3" fmla="*/ 3346 h 10000"/>
              <a:gd name="connsiteX4" fmla="*/ 3291 w 9970"/>
              <a:gd name="connsiteY4" fmla="*/ 6654 h 10000"/>
              <a:gd name="connsiteX5" fmla="*/ 944 w 9970"/>
              <a:gd name="connsiteY5" fmla="*/ 8761 h 10000"/>
              <a:gd name="connsiteX6" fmla="*/ 21 w 9970"/>
              <a:gd name="connsiteY6" fmla="*/ 9368 h 10000"/>
              <a:gd name="connsiteX7" fmla="*/ 1088 w 9970"/>
              <a:gd name="connsiteY7" fmla="*/ 10000 h 10000"/>
              <a:gd name="connsiteX0" fmla="*/ 9964 w 9992"/>
              <a:gd name="connsiteY0" fmla="*/ 1708 h 10000"/>
              <a:gd name="connsiteX1" fmla="*/ 7942 w 9992"/>
              <a:gd name="connsiteY1" fmla="*/ 4 h 10000"/>
              <a:gd name="connsiteX2" fmla="*/ 6355 w 9992"/>
              <a:gd name="connsiteY2" fmla="*/ 940 h 10000"/>
              <a:gd name="connsiteX3" fmla="*/ 5177 w 9992"/>
              <a:gd name="connsiteY3" fmla="*/ 3346 h 10000"/>
              <a:gd name="connsiteX4" fmla="*/ 3293 w 9992"/>
              <a:gd name="connsiteY4" fmla="*/ 6654 h 10000"/>
              <a:gd name="connsiteX5" fmla="*/ 939 w 9992"/>
              <a:gd name="connsiteY5" fmla="*/ 8761 h 10000"/>
              <a:gd name="connsiteX6" fmla="*/ 13 w 9992"/>
              <a:gd name="connsiteY6" fmla="*/ 9368 h 10000"/>
              <a:gd name="connsiteX7" fmla="*/ 2143 w 9992"/>
              <a:gd name="connsiteY7" fmla="*/ 10000 h 10000"/>
              <a:gd name="connsiteX0" fmla="*/ 9972 w 10000"/>
              <a:gd name="connsiteY0" fmla="*/ 1708 h 10000"/>
              <a:gd name="connsiteX1" fmla="*/ 7948 w 10000"/>
              <a:gd name="connsiteY1" fmla="*/ 4 h 10000"/>
              <a:gd name="connsiteX2" fmla="*/ 6360 w 10000"/>
              <a:gd name="connsiteY2" fmla="*/ 940 h 10000"/>
              <a:gd name="connsiteX3" fmla="*/ 5181 w 10000"/>
              <a:gd name="connsiteY3" fmla="*/ 3346 h 10000"/>
              <a:gd name="connsiteX4" fmla="*/ 3296 w 10000"/>
              <a:gd name="connsiteY4" fmla="*/ 6654 h 10000"/>
              <a:gd name="connsiteX5" fmla="*/ 940 w 10000"/>
              <a:gd name="connsiteY5" fmla="*/ 8761 h 10000"/>
              <a:gd name="connsiteX6" fmla="*/ 13 w 10000"/>
              <a:gd name="connsiteY6" fmla="*/ 9496 h 10000"/>
              <a:gd name="connsiteX7" fmla="*/ 2145 w 10000"/>
              <a:gd name="connsiteY7" fmla="*/ 10000 h 10000"/>
              <a:gd name="connsiteX0" fmla="*/ 9959 w 9987"/>
              <a:gd name="connsiteY0" fmla="*/ 1708 h 10000"/>
              <a:gd name="connsiteX1" fmla="*/ 7935 w 9987"/>
              <a:gd name="connsiteY1" fmla="*/ 4 h 10000"/>
              <a:gd name="connsiteX2" fmla="*/ 6347 w 9987"/>
              <a:gd name="connsiteY2" fmla="*/ 940 h 10000"/>
              <a:gd name="connsiteX3" fmla="*/ 5168 w 9987"/>
              <a:gd name="connsiteY3" fmla="*/ 3346 h 10000"/>
              <a:gd name="connsiteX4" fmla="*/ 3283 w 9987"/>
              <a:gd name="connsiteY4" fmla="*/ 6654 h 10000"/>
              <a:gd name="connsiteX5" fmla="*/ 927 w 9987"/>
              <a:gd name="connsiteY5" fmla="*/ 8761 h 10000"/>
              <a:gd name="connsiteX6" fmla="*/ 0 w 9987"/>
              <a:gd name="connsiteY6" fmla="*/ 9496 h 10000"/>
              <a:gd name="connsiteX7" fmla="*/ 2132 w 9987"/>
              <a:gd name="connsiteY7" fmla="*/ 10000 h 10000"/>
              <a:gd name="connsiteX0" fmla="*/ 9981 w 10009"/>
              <a:gd name="connsiteY0" fmla="*/ 1708 h 10000"/>
              <a:gd name="connsiteX1" fmla="*/ 7954 w 10009"/>
              <a:gd name="connsiteY1" fmla="*/ 4 h 10000"/>
              <a:gd name="connsiteX2" fmla="*/ 6364 w 10009"/>
              <a:gd name="connsiteY2" fmla="*/ 940 h 10000"/>
              <a:gd name="connsiteX3" fmla="*/ 5184 w 10009"/>
              <a:gd name="connsiteY3" fmla="*/ 3346 h 10000"/>
              <a:gd name="connsiteX4" fmla="*/ 3296 w 10009"/>
              <a:gd name="connsiteY4" fmla="*/ 6654 h 10000"/>
              <a:gd name="connsiteX5" fmla="*/ 937 w 10009"/>
              <a:gd name="connsiteY5" fmla="*/ 8761 h 10000"/>
              <a:gd name="connsiteX6" fmla="*/ 9 w 10009"/>
              <a:gd name="connsiteY6" fmla="*/ 9496 h 10000"/>
              <a:gd name="connsiteX7" fmla="*/ 1440 w 10009"/>
              <a:gd name="connsiteY7" fmla="*/ 9903 h 10000"/>
              <a:gd name="connsiteX8" fmla="*/ 2144 w 10009"/>
              <a:gd name="connsiteY8" fmla="*/ 10000 h 10000"/>
              <a:gd name="connsiteX0" fmla="*/ 9981 w 10009"/>
              <a:gd name="connsiteY0" fmla="*/ 1708 h 10000"/>
              <a:gd name="connsiteX1" fmla="*/ 7954 w 10009"/>
              <a:gd name="connsiteY1" fmla="*/ 4 h 10000"/>
              <a:gd name="connsiteX2" fmla="*/ 6364 w 10009"/>
              <a:gd name="connsiteY2" fmla="*/ 940 h 10000"/>
              <a:gd name="connsiteX3" fmla="*/ 5184 w 10009"/>
              <a:gd name="connsiteY3" fmla="*/ 3346 h 10000"/>
              <a:gd name="connsiteX4" fmla="*/ 3296 w 10009"/>
              <a:gd name="connsiteY4" fmla="*/ 6654 h 10000"/>
              <a:gd name="connsiteX5" fmla="*/ 937 w 10009"/>
              <a:gd name="connsiteY5" fmla="*/ 8761 h 10000"/>
              <a:gd name="connsiteX6" fmla="*/ 9 w 10009"/>
              <a:gd name="connsiteY6" fmla="*/ 9496 h 10000"/>
              <a:gd name="connsiteX7" fmla="*/ 1440 w 10009"/>
              <a:gd name="connsiteY7" fmla="*/ 9903 h 10000"/>
              <a:gd name="connsiteX8" fmla="*/ 2144 w 10009"/>
              <a:gd name="connsiteY8" fmla="*/ 10000 h 10000"/>
              <a:gd name="connsiteX0" fmla="*/ 9981 w 10009"/>
              <a:gd name="connsiteY0" fmla="*/ 1708 h 10037"/>
              <a:gd name="connsiteX1" fmla="*/ 7954 w 10009"/>
              <a:gd name="connsiteY1" fmla="*/ 4 h 10037"/>
              <a:gd name="connsiteX2" fmla="*/ 6364 w 10009"/>
              <a:gd name="connsiteY2" fmla="*/ 940 h 10037"/>
              <a:gd name="connsiteX3" fmla="*/ 5184 w 10009"/>
              <a:gd name="connsiteY3" fmla="*/ 3346 h 10037"/>
              <a:gd name="connsiteX4" fmla="*/ 3296 w 10009"/>
              <a:gd name="connsiteY4" fmla="*/ 6654 h 10037"/>
              <a:gd name="connsiteX5" fmla="*/ 937 w 10009"/>
              <a:gd name="connsiteY5" fmla="*/ 8761 h 10037"/>
              <a:gd name="connsiteX6" fmla="*/ 9 w 10009"/>
              <a:gd name="connsiteY6" fmla="*/ 9496 h 10037"/>
              <a:gd name="connsiteX7" fmla="*/ 1440 w 10009"/>
              <a:gd name="connsiteY7" fmla="*/ 9903 h 10037"/>
              <a:gd name="connsiteX8" fmla="*/ 5416 w 10009"/>
              <a:gd name="connsiteY8" fmla="*/ 10037 h 10037"/>
              <a:gd name="connsiteX0" fmla="*/ 9981 w 10009"/>
              <a:gd name="connsiteY0" fmla="*/ 1708 h 9964"/>
              <a:gd name="connsiteX1" fmla="*/ 7954 w 10009"/>
              <a:gd name="connsiteY1" fmla="*/ 4 h 9964"/>
              <a:gd name="connsiteX2" fmla="*/ 6364 w 10009"/>
              <a:gd name="connsiteY2" fmla="*/ 940 h 9964"/>
              <a:gd name="connsiteX3" fmla="*/ 5184 w 10009"/>
              <a:gd name="connsiteY3" fmla="*/ 3346 h 9964"/>
              <a:gd name="connsiteX4" fmla="*/ 3296 w 10009"/>
              <a:gd name="connsiteY4" fmla="*/ 6654 h 9964"/>
              <a:gd name="connsiteX5" fmla="*/ 937 w 10009"/>
              <a:gd name="connsiteY5" fmla="*/ 8761 h 9964"/>
              <a:gd name="connsiteX6" fmla="*/ 9 w 10009"/>
              <a:gd name="connsiteY6" fmla="*/ 9496 h 9964"/>
              <a:gd name="connsiteX7" fmla="*/ 1440 w 10009"/>
              <a:gd name="connsiteY7" fmla="*/ 9903 h 9964"/>
              <a:gd name="connsiteX8" fmla="*/ 9032 w 10009"/>
              <a:gd name="connsiteY8" fmla="*/ 9964 h 9964"/>
              <a:gd name="connsiteX0" fmla="*/ 9694 w 9722"/>
              <a:gd name="connsiteY0" fmla="*/ 1714 h 10000"/>
              <a:gd name="connsiteX1" fmla="*/ 7669 w 9722"/>
              <a:gd name="connsiteY1" fmla="*/ 4 h 10000"/>
              <a:gd name="connsiteX2" fmla="*/ 6080 w 9722"/>
              <a:gd name="connsiteY2" fmla="*/ 943 h 10000"/>
              <a:gd name="connsiteX3" fmla="*/ 4901 w 9722"/>
              <a:gd name="connsiteY3" fmla="*/ 3358 h 10000"/>
              <a:gd name="connsiteX4" fmla="*/ 3015 w 9722"/>
              <a:gd name="connsiteY4" fmla="*/ 6678 h 10000"/>
              <a:gd name="connsiteX5" fmla="*/ 658 w 9722"/>
              <a:gd name="connsiteY5" fmla="*/ 8793 h 10000"/>
              <a:gd name="connsiteX6" fmla="*/ 18 w 9722"/>
              <a:gd name="connsiteY6" fmla="*/ 9695 h 10000"/>
              <a:gd name="connsiteX7" fmla="*/ 1161 w 9722"/>
              <a:gd name="connsiteY7" fmla="*/ 9939 h 10000"/>
              <a:gd name="connsiteX8" fmla="*/ 8746 w 9722"/>
              <a:gd name="connsiteY8" fmla="*/ 10000 h 10000"/>
              <a:gd name="connsiteX0" fmla="*/ 10011 w 10040"/>
              <a:gd name="connsiteY0" fmla="*/ 1714 h 10000"/>
              <a:gd name="connsiteX1" fmla="*/ 7928 w 10040"/>
              <a:gd name="connsiteY1" fmla="*/ 4 h 10000"/>
              <a:gd name="connsiteX2" fmla="*/ 6294 w 10040"/>
              <a:gd name="connsiteY2" fmla="*/ 943 h 10000"/>
              <a:gd name="connsiteX3" fmla="*/ 5081 w 10040"/>
              <a:gd name="connsiteY3" fmla="*/ 3358 h 10000"/>
              <a:gd name="connsiteX4" fmla="*/ 3141 w 10040"/>
              <a:gd name="connsiteY4" fmla="*/ 6678 h 10000"/>
              <a:gd name="connsiteX5" fmla="*/ 717 w 10040"/>
              <a:gd name="connsiteY5" fmla="*/ 8793 h 10000"/>
              <a:gd name="connsiteX6" fmla="*/ 59 w 10040"/>
              <a:gd name="connsiteY6" fmla="*/ 9695 h 10000"/>
              <a:gd name="connsiteX7" fmla="*/ 1234 w 10040"/>
              <a:gd name="connsiteY7" fmla="*/ 9939 h 10000"/>
              <a:gd name="connsiteX8" fmla="*/ 9036 w 10040"/>
              <a:gd name="connsiteY8" fmla="*/ 10000 h 10000"/>
              <a:gd name="connsiteX0" fmla="*/ 10011 w 10040"/>
              <a:gd name="connsiteY0" fmla="*/ 1714 h 10000"/>
              <a:gd name="connsiteX1" fmla="*/ 7928 w 10040"/>
              <a:gd name="connsiteY1" fmla="*/ 4 h 10000"/>
              <a:gd name="connsiteX2" fmla="*/ 6294 w 10040"/>
              <a:gd name="connsiteY2" fmla="*/ 943 h 10000"/>
              <a:gd name="connsiteX3" fmla="*/ 5081 w 10040"/>
              <a:gd name="connsiteY3" fmla="*/ 3358 h 10000"/>
              <a:gd name="connsiteX4" fmla="*/ 3141 w 10040"/>
              <a:gd name="connsiteY4" fmla="*/ 6678 h 10000"/>
              <a:gd name="connsiteX5" fmla="*/ 717 w 10040"/>
              <a:gd name="connsiteY5" fmla="*/ 8793 h 10000"/>
              <a:gd name="connsiteX6" fmla="*/ 59 w 10040"/>
              <a:gd name="connsiteY6" fmla="*/ 9695 h 10000"/>
              <a:gd name="connsiteX7" fmla="*/ 1234 w 10040"/>
              <a:gd name="connsiteY7" fmla="*/ 9939 h 10000"/>
              <a:gd name="connsiteX8" fmla="*/ 9036 w 10040"/>
              <a:gd name="connsiteY8" fmla="*/ 10000 h 10000"/>
              <a:gd name="connsiteX0" fmla="*/ 10011 w 10040"/>
              <a:gd name="connsiteY0" fmla="*/ 1714 h 10059"/>
              <a:gd name="connsiteX1" fmla="*/ 7928 w 10040"/>
              <a:gd name="connsiteY1" fmla="*/ 4 h 10059"/>
              <a:gd name="connsiteX2" fmla="*/ 6294 w 10040"/>
              <a:gd name="connsiteY2" fmla="*/ 943 h 10059"/>
              <a:gd name="connsiteX3" fmla="*/ 5081 w 10040"/>
              <a:gd name="connsiteY3" fmla="*/ 3358 h 10059"/>
              <a:gd name="connsiteX4" fmla="*/ 3141 w 10040"/>
              <a:gd name="connsiteY4" fmla="*/ 6678 h 10059"/>
              <a:gd name="connsiteX5" fmla="*/ 717 w 10040"/>
              <a:gd name="connsiteY5" fmla="*/ 8793 h 10059"/>
              <a:gd name="connsiteX6" fmla="*/ 59 w 10040"/>
              <a:gd name="connsiteY6" fmla="*/ 9695 h 10059"/>
              <a:gd name="connsiteX7" fmla="*/ 2266 w 10040"/>
              <a:gd name="connsiteY7" fmla="*/ 10031 h 10059"/>
              <a:gd name="connsiteX8" fmla="*/ 9036 w 10040"/>
              <a:gd name="connsiteY8" fmla="*/ 10000 h 10059"/>
              <a:gd name="connsiteX0" fmla="*/ 10011 w 10040"/>
              <a:gd name="connsiteY0" fmla="*/ 1714 h 10031"/>
              <a:gd name="connsiteX1" fmla="*/ 7928 w 10040"/>
              <a:gd name="connsiteY1" fmla="*/ 4 h 10031"/>
              <a:gd name="connsiteX2" fmla="*/ 6294 w 10040"/>
              <a:gd name="connsiteY2" fmla="*/ 943 h 10031"/>
              <a:gd name="connsiteX3" fmla="*/ 5081 w 10040"/>
              <a:gd name="connsiteY3" fmla="*/ 3358 h 10031"/>
              <a:gd name="connsiteX4" fmla="*/ 3141 w 10040"/>
              <a:gd name="connsiteY4" fmla="*/ 6678 h 10031"/>
              <a:gd name="connsiteX5" fmla="*/ 717 w 10040"/>
              <a:gd name="connsiteY5" fmla="*/ 8793 h 10031"/>
              <a:gd name="connsiteX6" fmla="*/ 59 w 10040"/>
              <a:gd name="connsiteY6" fmla="*/ 9695 h 10031"/>
              <a:gd name="connsiteX7" fmla="*/ 2266 w 10040"/>
              <a:gd name="connsiteY7" fmla="*/ 10031 h 10031"/>
              <a:gd name="connsiteX8" fmla="*/ 9036 w 10040"/>
              <a:gd name="connsiteY8" fmla="*/ 10000 h 10031"/>
              <a:gd name="connsiteX0" fmla="*/ 10011 w 10040"/>
              <a:gd name="connsiteY0" fmla="*/ 1714 h 10031"/>
              <a:gd name="connsiteX1" fmla="*/ 7928 w 10040"/>
              <a:gd name="connsiteY1" fmla="*/ 4 h 10031"/>
              <a:gd name="connsiteX2" fmla="*/ 6294 w 10040"/>
              <a:gd name="connsiteY2" fmla="*/ 943 h 10031"/>
              <a:gd name="connsiteX3" fmla="*/ 5081 w 10040"/>
              <a:gd name="connsiteY3" fmla="*/ 3358 h 10031"/>
              <a:gd name="connsiteX4" fmla="*/ 3141 w 10040"/>
              <a:gd name="connsiteY4" fmla="*/ 6678 h 10031"/>
              <a:gd name="connsiteX5" fmla="*/ 717 w 10040"/>
              <a:gd name="connsiteY5" fmla="*/ 8793 h 10031"/>
              <a:gd name="connsiteX6" fmla="*/ 59 w 10040"/>
              <a:gd name="connsiteY6" fmla="*/ 9695 h 10031"/>
              <a:gd name="connsiteX7" fmla="*/ 2266 w 10040"/>
              <a:gd name="connsiteY7" fmla="*/ 10031 h 10031"/>
              <a:gd name="connsiteX8" fmla="*/ 9036 w 10040"/>
              <a:gd name="connsiteY8" fmla="*/ 10000 h 10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40" h="10031">
                <a:moveTo>
                  <a:pt x="10011" y="1714"/>
                </a:moveTo>
                <a:cubicBezTo>
                  <a:pt x="10279" y="2130"/>
                  <a:pt x="8671" y="-93"/>
                  <a:pt x="7928" y="4"/>
                </a:cubicBezTo>
                <a:cubicBezTo>
                  <a:pt x="7186" y="82"/>
                  <a:pt x="6768" y="384"/>
                  <a:pt x="6294" y="943"/>
                </a:cubicBezTo>
                <a:cubicBezTo>
                  <a:pt x="5821" y="1501"/>
                  <a:pt x="5607" y="2401"/>
                  <a:pt x="5081" y="3358"/>
                </a:cubicBezTo>
                <a:cubicBezTo>
                  <a:pt x="4557" y="4315"/>
                  <a:pt x="3868" y="5773"/>
                  <a:pt x="3141" y="6678"/>
                </a:cubicBezTo>
                <a:cubicBezTo>
                  <a:pt x="2414" y="7585"/>
                  <a:pt x="1231" y="8290"/>
                  <a:pt x="717" y="8793"/>
                </a:cubicBezTo>
                <a:cubicBezTo>
                  <a:pt x="204" y="9296"/>
                  <a:pt x="-146" y="9340"/>
                  <a:pt x="59" y="9695"/>
                </a:cubicBezTo>
                <a:cubicBezTo>
                  <a:pt x="351" y="10070"/>
                  <a:pt x="1369" y="10002"/>
                  <a:pt x="2266" y="10031"/>
                </a:cubicBezTo>
                <a:lnTo>
                  <a:pt x="9036" y="10000"/>
                </a:lnTo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1" name="Oval 9"/>
          <p:cNvSpPr>
            <a:spLocks noChangeArrowheads="1"/>
          </p:cNvSpPr>
          <p:nvPr/>
        </p:nvSpPr>
        <p:spPr bwMode="auto">
          <a:xfrm>
            <a:off x="4191000" y="2971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Oval 10"/>
          <p:cNvSpPr>
            <a:spLocks noChangeArrowheads="1"/>
          </p:cNvSpPr>
          <p:nvPr/>
        </p:nvSpPr>
        <p:spPr bwMode="auto">
          <a:xfrm>
            <a:off x="4114800" y="3733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Oval 11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Oval 12"/>
          <p:cNvSpPr>
            <a:spLocks noChangeArrowheads="1"/>
          </p:cNvSpPr>
          <p:nvPr/>
        </p:nvSpPr>
        <p:spPr bwMode="auto">
          <a:xfrm>
            <a:off x="5334000" y="32766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5" name="AutoShape 14"/>
          <p:cNvSpPr>
            <a:spLocks noChangeArrowheads="1"/>
          </p:cNvSpPr>
          <p:nvPr/>
        </p:nvSpPr>
        <p:spPr bwMode="auto">
          <a:xfrm>
            <a:off x="4419600" y="3962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AutoShape 15"/>
          <p:cNvSpPr>
            <a:spLocks noChangeArrowheads="1"/>
          </p:cNvSpPr>
          <p:nvPr/>
        </p:nvSpPr>
        <p:spPr bwMode="auto">
          <a:xfrm>
            <a:off x="4267200" y="3886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7" name="AutoShape 16"/>
          <p:cNvSpPr>
            <a:spLocks noChangeArrowheads="1"/>
          </p:cNvSpPr>
          <p:nvPr/>
        </p:nvSpPr>
        <p:spPr bwMode="auto">
          <a:xfrm>
            <a:off x="54102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8" name="AutoShape 17"/>
          <p:cNvSpPr>
            <a:spLocks noChangeArrowheads="1"/>
          </p:cNvSpPr>
          <p:nvPr/>
        </p:nvSpPr>
        <p:spPr bwMode="auto">
          <a:xfrm>
            <a:off x="54864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9" name="AutoShape 18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0" name="AutoShape 19"/>
          <p:cNvSpPr>
            <a:spLocks noChangeArrowheads="1"/>
          </p:cNvSpPr>
          <p:nvPr/>
        </p:nvSpPr>
        <p:spPr bwMode="auto">
          <a:xfrm>
            <a:off x="4419600" y="3276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1" name="AutoShape 20"/>
          <p:cNvSpPr>
            <a:spLocks noChangeArrowheads="1"/>
          </p:cNvSpPr>
          <p:nvPr/>
        </p:nvSpPr>
        <p:spPr bwMode="auto">
          <a:xfrm>
            <a:off x="4419600" y="3048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2" name="AutoShape 21"/>
          <p:cNvSpPr>
            <a:spLocks noChangeArrowheads="1"/>
          </p:cNvSpPr>
          <p:nvPr/>
        </p:nvSpPr>
        <p:spPr bwMode="auto">
          <a:xfrm>
            <a:off x="4267200" y="3124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3" name="AutoShape 22"/>
          <p:cNvSpPr>
            <a:spLocks noChangeArrowheads="1"/>
          </p:cNvSpPr>
          <p:nvPr/>
        </p:nvSpPr>
        <p:spPr bwMode="auto">
          <a:xfrm>
            <a:off x="5486400" y="2590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4" name="AutoShape 23"/>
          <p:cNvSpPr>
            <a:spLocks noChangeArrowheads="1"/>
          </p:cNvSpPr>
          <p:nvPr/>
        </p:nvSpPr>
        <p:spPr bwMode="auto">
          <a:xfrm>
            <a:off x="5334000" y="2514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5" name="AutoShape 24"/>
          <p:cNvSpPr>
            <a:spLocks noChangeArrowheads="1"/>
          </p:cNvSpPr>
          <p:nvPr/>
        </p:nvSpPr>
        <p:spPr bwMode="auto">
          <a:xfrm>
            <a:off x="4419600" y="3810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AutoShape 25"/>
          <p:cNvSpPr>
            <a:spLocks noChangeArrowheads="1"/>
          </p:cNvSpPr>
          <p:nvPr/>
        </p:nvSpPr>
        <p:spPr bwMode="auto">
          <a:xfrm>
            <a:off x="5562600" y="3581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7" name="AutoShape 26"/>
          <p:cNvSpPr>
            <a:spLocks noChangeArrowheads="1"/>
          </p:cNvSpPr>
          <p:nvPr/>
        </p:nvSpPr>
        <p:spPr bwMode="auto">
          <a:xfrm>
            <a:off x="5638800" y="3429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8" name="AutoShape 27"/>
          <p:cNvSpPr>
            <a:spLocks noChangeArrowheads="1"/>
          </p:cNvSpPr>
          <p:nvPr/>
        </p:nvSpPr>
        <p:spPr bwMode="auto">
          <a:xfrm>
            <a:off x="57150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9" name="AutoShape 28"/>
          <p:cNvSpPr>
            <a:spLocks noChangeArrowheads="1"/>
          </p:cNvSpPr>
          <p:nvPr/>
        </p:nvSpPr>
        <p:spPr bwMode="auto">
          <a:xfrm>
            <a:off x="55626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AutoShape 29"/>
          <p:cNvSpPr>
            <a:spLocks noChangeArrowheads="1"/>
          </p:cNvSpPr>
          <p:nvPr/>
        </p:nvSpPr>
        <p:spPr bwMode="auto">
          <a:xfrm>
            <a:off x="54864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AutoShape 30"/>
          <p:cNvSpPr>
            <a:spLocks noChangeArrowheads="1"/>
          </p:cNvSpPr>
          <p:nvPr/>
        </p:nvSpPr>
        <p:spPr bwMode="auto">
          <a:xfrm>
            <a:off x="55626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2" name="AutoShape 31"/>
          <p:cNvSpPr>
            <a:spLocks noChangeArrowheads="1"/>
          </p:cNvSpPr>
          <p:nvPr/>
        </p:nvSpPr>
        <p:spPr bwMode="auto">
          <a:xfrm>
            <a:off x="5715000" y="4800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3" name="AutoShape 32"/>
          <p:cNvSpPr>
            <a:spLocks noChangeArrowheads="1"/>
          </p:cNvSpPr>
          <p:nvPr/>
        </p:nvSpPr>
        <p:spPr bwMode="auto">
          <a:xfrm>
            <a:off x="5791200" y="4572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4" name="AutoShape 33"/>
          <p:cNvSpPr>
            <a:spLocks noChangeArrowheads="1"/>
          </p:cNvSpPr>
          <p:nvPr/>
        </p:nvSpPr>
        <p:spPr bwMode="auto">
          <a:xfrm>
            <a:off x="60198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5" name="AutoShape 34"/>
          <p:cNvSpPr>
            <a:spLocks noChangeArrowheads="1"/>
          </p:cNvSpPr>
          <p:nvPr/>
        </p:nvSpPr>
        <p:spPr bwMode="auto">
          <a:xfrm>
            <a:off x="60198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6" name="AutoShape 35"/>
          <p:cNvSpPr>
            <a:spLocks noChangeArrowheads="1"/>
          </p:cNvSpPr>
          <p:nvPr/>
        </p:nvSpPr>
        <p:spPr bwMode="auto">
          <a:xfrm>
            <a:off x="5715000" y="4343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7" name="AutoShape 36"/>
          <p:cNvSpPr>
            <a:spLocks noChangeArrowheads="1"/>
          </p:cNvSpPr>
          <p:nvPr/>
        </p:nvSpPr>
        <p:spPr bwMode="auto">
          <a:xfrm>
            <a:off x="67818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8" name="AutoShape 37"/>
          <p:cNvSpPr>
            <a:spLocks noChangeArrowheads="1"/>
          </p:cNvSpPr>
          <p:nvPr/>
        </p:nvSpPr>
        <p:spPr bwMode="auto">
          <a:xfrm>
            <a:off x="5410200" y="5257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9" name="AutoShape 38"/>
          <p:cNvSpPr>
            <a:spLocks noChangeArrowheads="1"/>
          </p:cNvSpPr>
          <p:nvPr/>
        </p:nvSpPr>
        <p:spPr bwMode="auto">
          <a:xfrm>
            <a:off x="5715000" y="5181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0" name="AutoShape 39"/>
          <p:cNvSpPr>
            <a:spLocks noChangeArrowheads="1"/>
          </p:cNvSpPr>
          <p:nvPr/>
        </p:nvSpPr>
        <p:spPr bwMode="auto">
          <a:xfrm>
            <a:off x="63246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1" name="AutoShape 40"/>
          <p:cNvSpPr>
            <a:spLocks noChangeArrowheads="1"/>
          </p:cNvSpPr>
          <p:nvPr/>
        </p:nvSpPr>
        <p:spPr bwMode="auto">
          <a:xfrm>
            <a:off x="64770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2" name="AutoShape 41"/>
          <p:cNvSpPr>
            <a:spLocks noChangeArrowheads="1"/>
          </p:cNvSpPr>
          <p:nvPr/>
        </p:nvSpPr>
        <p:spPr bwMode="auto">
          <a:xfrm>
            <a:off x="5257800" y="5638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3" name="AutoShape 42"/>
          <p:cNvSpPr>
            <a:spLocks noChangeArrowheads="1"/>
          </p:cNvSpPr>
          <p:nvPr/>
        </p:nvSpPr>
        <p:spPr bwMode="auto">
          <a:xfrm>
            <a:off x="6172200" y="4648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4" name="AutoShape 43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5181600" y="1752600"/>
            <a:ext cx="304800" cy="166688"/>
            <a:chOff x="3072" y="2919"/>
            <a:chExt cx="192" cy="105"/>
          </a:xfrm>
        </p:grpSpPr>
        <p:sp>
          <p:nvSpPr>
            <p:cNvPr id="19523" name="Freeform 4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4" name="AutoShape 4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96" name="Freeform 52"/>
          <p:cNvSpPr>
            <a:spLocks/>
          </p:cNvSpPr>
          <p:nvPr/>
        </p:nvSpPr>
        <p:spPr bwMode="auto">
          <a:xfrm rot="-3600000">
            <a:off x="6261100" y="5030788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7" name="AutoShape 53"/>
          <p:cNvSpPr>
            <a:spLocks noChangeArrowheads="1"/>
          </p:cNvSpPr>
          <p:nvPr/>
        </p:nvSpPr>
        <p:spPr bwMode="auto">
          <a:xfrm rot="7200000">
            <a:off x="6330950" y="50419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 rot="-3000000">
            <a:off x="5569744" y="6012656"/>
            <a:ext cx="304800" cy="166688"/>
            <a:chOff x="3072" y="2919"/>
            <a:chExt cx="192" cy="105"/>
          </a:xfrm>
        </p:grpSpPr>
        <p:sp>
          <p:nvSpPr>
            <p:cNvPr id="19521" name="Freeform 55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AutoShape 56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 rot="-4500000">
            <a:off x="7017544" y="2888456"/>
            <a:ext cx="304800" cy="166688"/>
            <a:chOff x="3072" y="2919"/>
            <a:chExt cx="192" cy="105"/>
          </a:xfrm>
        </p:grpSpPr>
        <p:sp>
          <p:nvSpPr>
            <p:cNvPr id="19519" name="Freeform 5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0" name="AutoShape 5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00" name="Freeform 60"/>
          <p:cNvSpPr>
            <a:spLocks/>
          </p:cNvSpPr>
          <p:nvPr/>
        </p:nvSpPr>
        <p:spPr bwMode="auto">
          <a:xfrm rot="-4500000">
            <a:off x="6781800" y="37338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1" name="Freeform 62"/>
          <p:cNvSpPr>
            <a:spLocks/>
          </p:cNvSpPr>
          <p:nvPr/>
        </p:nvSpPr>
        <p:spPr bwMode="auto">
          <a:xfrm rot="-3600000">
            <a:off x="6019800" y="54102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76200 w 192"/>
              <a:gd name="T3" fmla="*/ 82550 h 96"/>
              <a:gd name="T4" fmla="*/ 228600 w 192"/>
              <a:gd name="T5" fmla="*/ 82550 h 96"/>
              <a:gd name="T6" fmla="*/ 228600 w 192"/>
              <a:gd name="T7" fmla="*/ 0 h 96"/>
              <a:gd name="T8" fmla="*/ 304800 w 192"/>
              <a:gd name="T9" fmla="*/ 0 h 96"/>
              <a:gd name="T10" fmla="*/ 304800 w 192"/>
              <a:gd name="T11" fmla="*/ 76200 h 96"/>
              <a:gd name="T12" fmla="*/ 304800 w 192"/>
              <a:gd name="T13" fmla="*/ 152400 h 96"/>
              <a:gd name="T14" fmla="*/ 0 w 192"/>
              <a:gd name="T15" fmla="*/ 152400 h 96"/>
              <a:gd name="T16" fmla="*/ 0 w 192"/>
              <a:gd name="T17" fmla="*/ 0 h 96"/>
              <a:gd name="T18" fmla="*/ 76200 w 192"/>
              <a:gd name="T19" fmla="*/ 0 h 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2"/>
              <a:gd name="T31" fmla="*/ 0 h 96"/>
              <a:gd name="T32" fmla="*/ 192 w 192"/>
              <a:gd name="T33" fmla="*/ 96 h 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2" h="96">
                <a:moveTo>
                  <a:pt x="48" y="0"/>
                </a:moveTo>
                <a:lnTo>
                  <a:pt x="48" y="52"/>
                </a:lnTo>
                <a:lnTo>
                  <a:pt x="144" y="52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2" name="Freeform 63"/>
          <p:cNvSpPr>
            <a:spLocks/>
          </p:cNvSpPr>
          <p:nvPr/>
        </p:nvSpPr>
        <p:spPr bwMode="auto">
          <a:xfrm rot="-4500000">
            <a:off x="6553200" y="44196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68"/>
          <p:cNvGrpSpPr>
            <a:grpSpLocks/>
          </p:cNvGrpSpPr>
          <p:nvPr/>
        </p:nvGrpSpPr>
        <p:grpSpPr bwMode="auto">
          <a:xfrm rot="6300000">
            <a:off x="6255544" y="2659856"/>
            <a:ext cx="304800" cy="166688"/>
            <a:chOff x="3072" y="2919"/>
            <a:chExt cx="192" cy="105"/>
          </a:xfrm>
        </p:grpSpPr>
        <p:sp>
          <p:nvSpPr>
            <p:cNvPr id="19517" name="Freeform 69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8" name="AutoShape 70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04" name="Rectangle 71"/>
          <p:cNvSpPr>
            <a:spLocks noChangeArrowheads="1"/>
          </p:cNvSpPr>
          <p:nvPr/>
        </p:nvSpPr>
        <p:spPr bwMode="auto">
          <a:xfrm rot="-2700000">
            <a:off x="4876800" y="5181600"/>
            <a:ext cx="1524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5" name="Line 72"/>
          <p:cNvSpPr>
            <a:spLocks noChangeShapeType="1"/>
          </p:cNvSpPr>
          <p:nvPr/>
        </p:nvSpPr>
        <p:spPr bwMode="auto">
          <a:xfrm flipH="1" flipV="1">
            <a:off x="4670425" y="5081588"/>
            <a:ext cx="5334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6" name="AutoShape 73"/>
          <p:cNvSpPr>
            <a:spLocks noChangeArrowheads="1"/>
          </p:cNvSpPr>
          <p:nvPr/>
        </p:nvSpPr>
        <p:spPr bwMode="auto">
          <a:xfrm>
            <a:off x="4648200" y="4876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7" name="AutoShape 74"/>
          <p:cNvSpPr>
            <a:spLocks noChangeArrowheads="1"/>
          </p:cNvSpPr>
          <p:nvPr/>
        </p:nvSpPr>
        <p:spPr bwMode="auto">
          <a:xfrm>
            <a:off x="4495800" y="4953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8" name="AutoShape 76"/>
          <p:cNvSpPr>
            <a:spLocks noChangeArrowheads="1"/>
          </p:cNvSpPr>
          <p:nvPr/>
        </p:nvSpPr>
        <p:spPr bwMode="auto">
          <a:xfrm>
            <a:off x="6705600" y="1295400"/>
            <a:ext cx="381000" cy="304800"/>
          </a:xfrm>
          <a:prstGeom prst="hexagon">
            <a:avLst>
              <a:gd name="adj" fmla="val 3125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9" name="AutoShape 77"/>
          <p:cNvSpPr>
            <a:spLocks noChangeArrowheads="1"/>
          </p:cNvSpPr>
          <p:nvPr/>
        </p:nvSpPr>
        <p:spPr bwMode="auto">
          <a:xfrm>
            <a:off x="7086600" y="1905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0" name="AutoShape 80"/>
          <p:cNvSpPr>
            <a:spLocks noChangeArrowheads="1"/>
          </p:cNvSpPr>
          <p:nvPr/>
        </p:nvSpPr>
        <p:spPr bwMode="auto">
          <a:xfrm rot="10800000">
            <a:off x="6629400" y="1600200"/>
            <a:ext cx="533400" cy="228600"/>
          </a:xfrm>
          <a:prstGeom prst="curvedUpArrow">
            <a:avLst>
              <a:gd name="adj1" fmla="val 46667"/>
              <a:gd name="adj2" fmla="val 93333"/>
              <a:gd name="adj3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1" name="Oval 81"/>
          <p:cNvSpPr>
            <a:spLocks noChangeArrowheads="1"/>
          </p:cNvSpPr>
          <p:nvPr/>
        </p:nvSpPr>
        <p:spPr bwMode="auto">
          <a:xfrm>
            <a:off x="66294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2" name="Oval 82"/>
          <p:cNvSpPr>
            <a:spLocks noChangeArrowheads="1"/>
          </p:cNvSpPr>
          <p:nvPr/>
        </p:nvSpPr>
        <p:spPr bwMode="auto">
          <a:xfrm>
            <a:off x="6681788" y="1965325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3" name="Oval 83"/>
          <p:cNvSpPr>
            <a:spLocks noChangeArrowheads="1"/>
          </p:cNvSpPr>
          <p:nvPr/>
        </p:nvSpPr>
        <p:spPr bwMode="auto">
          <a:xfrm>
            <a:off x="6781800" y="19812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4" name="Oval 84"/>
          <p:cNvSpPr>
            <a:spLocks noChangeArrowheads="1"/>
          </p:cNvSpPr>
          <p:nvPr/>
        </p:nvSpPr>
        <p:spPr bwMode="auto">
          <a:xfrm>
            <a:off x="67056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5" name="Oval 85"/>
          <p:cNvSpPr>
            <a:spLocks noChangeArrowheads="1"/>
          </p:cNvSpPr>
          <p:nvPr/>
        </p:nvSpPr>
        <p:spPr bwMode="auto">
          <a:xfrm>
            <a:off x="6781800" y="193675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6" name="Line 86"/>
          <p:cNvSpPr>
            <a:spLocks noChangeShapeType="1"/>
          </p:cNvSpPr>
          <p:nvPr/>
        </p:nvSpPr>
        <p:spPr bwMode="auto">
          <a:xfrm flipH="1" flipV="1">
            <a:off x="4343400" y="4038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18953" y="2460695"/>
            <a:ext cx="1390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Helvetica"/>
                <a:cs typeface="Helvetica"/>
              </a:rPr>
              <a:t>Presynaptic</a:t>
            </a:r>
          </a:p>
          <a:p>
            <a:pPr algn="ctr"/>
            <a:r>
              <a:rPr lang="en-US" dirty="0" smtClean="0">
                <a:latin typeface="Helvetica"/>
                <a:cs typeface="Helvetica"/>
              </a:rPr>
              <a:t>cell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05066" y="5027954"/>
            <a:ext cx="1493355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US" dirty="0" smtClean="0">
                <a:latin typeface="Helvetica"/>
                <a:cs typeface="Helvetica"/>
              </a:rPr>
              <a:t>Postsynaptic</a:t>
            </a:r>
          </a:p>
          <a:p>
            <a:pPr algn="ctr"/>
            <a:r>
              <a:rPr lang="en-US" dirty="0" smtClean="0">
                <a:latin typeface="Helvetica"/>
                <a:cs typeface="Helvetica"/>
              </a:rPr>
              <a:t>cell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91059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Helvetica"/>
                <a:cs typeface="Helvetica"/>
              </a:rPr>
              <a:t>One Synapse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9459" name="Freeform 5"/>
          <p:cNvSpPr>
            <a:spLocks/>
          </p:cNvSpPr>
          <p:nvPr/>
        </p:nvSpPr>
        <p:spPr bwMode="auto">
          <a:xfrm>
            <a:off x="609600" y="1219200"/>
            <a:ext cx="5956300" cy="4432300"/>
          </a:xfrm>
          <a:custGeom>
            <a:avLst/>
            <a:gdLst>
              <a:gd name="T0" fmla="*/ 0 w 3752"/>
              <a:gd name="T1" fmla="*/ 1981200 h 2792"/>
              <a:gd name="T2" fmla="*/ 2438400 w 3752"/>
              <a:gd name="T3" fmla="*/ 2514600 h 2792"/>
              <a:gd name="T4" fmla="*/ 3124200 w 3752"/>
              <a:gd name="T5" fmla="*/ 3886200 h 2792"/>
              <a:gd name="T6" fmla="*/ 4114800 w 3752"/>
              <a:gd name="T7" fmla="*/ 4343400 h 2792"/>
              <a:gd name="T8" fmla="*/ 5029200 w 3752"/>
              <a:gd name="T9" fmla="*/ 3352800 h 2792"/>
              <a:gd name="T10" fmla="*/ 4851400 w 3752"/>
              <a:gd name="T11" fmla="*/ 3186113 h 2792"/>
              <a:gd name="T12" fmla="*/ 4811713 w 3752"/>
              <a:gd name="T13" fmla="*/ 2914650 h 2792"/>
              <a:gd name="T14" fmla="*/ 5030788 w 3752"/>
              <a:gd name="T15" fmla="*/ 2773363 h 2792"/>
              <a:gd name="T16" fmla="*/ 5289550 w 3752"/>
              <a:gd name="T17" fmla="*/ 2747963 h 2792"/>
              <a:gd name="T18" fmla="*/ 5715000 w 3752"/>
              <a:gd name="T19" fmla="*/ 1828800 h 2792"/>
              <a:gd name="T20" fmla="*/ 5791200 w 3752"/>
              <a:gd name="T21" fmla="*/ 914400 h 2792"/>
              <a:gd name="T22" fmla="*/ 4724400 w 3752"/>
              <a:gd name="T23" fmla="*/ 609600 h 2792"/>
              <a:gd name="T24" fmla="*/ 3429000 w 3752"/>
              <a:gd name="T25" fmla="*/ 1066800 h 2792"/>
              <a:gd name="T26" fmla="*/ 2133600 w 3752"/>
              <a:gd name="T27" fmla="*/ 838200 h 2792"/>
              <a:gd name="T28" fmla="*/ 685800 w 3752"/>
              <a:gd name="T29" fmla="*/ 152400 h 2792"/>
              <a:gd name="T30" fmla="*/ 457200 w 3752"/>
              <a:gd name="T31" fmla="*/ 0 h 27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752"/>
              <a:gd name="T49" fmla="*/ 0 h 2792"/>
              <a:gd name="T50" fmla="*/ 3752 w 3752"/>
              <a:gd name="T51" fmla="*/ 2792 h 27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752" h="2792">
                <a:moveTo>
                  <a:pt x="0" y="1248"/>
                </a:moveTo>
                <a:cubicBezTo>
                  <a:pt x="604" y="1316"/>
                  <a:pt x="1208" y="1384"/>
                  <a:pt x="1536" y="1584"/>
                </a:cubicBezTo>
                <a:cubicBezTo>
                  <a:pt x="1864" y="1784"/>
                  <a:pt x="1792" y="2256"/>
                  <a:pt x="1968" y="2448"/>
                </a:cubicBezTo>
                <a:cubicBezTo>
                  <a:pt x="2144" y="2640"/>
                  <a:pt x="2392" y="2792"/>
                  <a:pt x="2592" y="2736"/>
                </a:cubicBezTo>
                <a:cubicBezTo>
                  <a:pt x="2792" y="2680"/>
                  <a:pt x="3091" y="2233"/>
                  <a:pt x="3168" y="2112"/>
                </a:cubicBezTo>
                <a:cubicBezTo>
                  <a:pt x="3245" y="1991"/>
                  <a:pt x="3079" y="2053"/>
                  <a:pt x="3056" y="2007"/>
                </a:cubicBezTo>
                <a:cubicBezTo>
                  <a:pt x="3033" y="1961"/>
                  <a:pt x="3012" y="1879"/>
                  <a:pt x="3031" y="1836"/>
                </a:cubicBezTo>
                <a:cubicBezTo>
                  <a:pt x="3050" y="1793"/>
                  <a:pt x="3119" y="1764"/>
                  <a:pt x="3169" y="1747"/>
                </a:cubicBezTo>
                <a:cubicBezTo>
                  <a:pt x="3219" y="1730"/>
                  <a:pt x="3260" y="1830"/>
                  <a:pt x="3332" y="1731"/>
                </a:cubicBezTo>
                <a:cubicBezTo>
                  <a:pt x="3404" y="1632"/>
                  <a:pt x="3547" y="1344"/>
                  <a:pt x="3600" y="1152"/>
                </a:cubicBezTo>
                <a:cubicBezTo>
                  <a:pt x="3653" y="960"/>
                  <a:pt x="3752" y="704"/>
                  <a:pt x="3648" y="576"/>
                </a:cubicBezTo>
                <a:cubicBezTo>
                  <a:pt x="3544" y="448"/>
                  <a:pt x="3224" y="368"/>
                  <a:pt x="2976" y="384"/>
                </a:cubicBezTo>
                <a:cubicBezTo>
                  <a:pt x="2728" y="400"/>
                  <a:pt x="2432" y="648"/>
                  <a:pt x="2160" y="672"/>
                </a:cubicBezTo>
                <a:cubicBezTo>
                  <a:pt x="1888" y="696"/>
                  <a:pt x="1632" y="624"/>
                  <a:pt x="1344" y="528"/>
                </a:cubicBezTo>
                <a:cubicBezTo>
                  <a:pt x="1056" y="432"/>
                  <a:pt x="608" y="184"/>
                  <a:pt x="432" y="96"/>
                </a:cubicBezTo>
                <a:cubicBezTo>
                  <a:pt x="256" y="8"/>
                  <a:pt x="272" y="4"/>
                  <a:pt x="288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460" name="Freeform 8"/>
          <p:cNvSpPr>
            <a:spLocks/>
          </p:cNvSpPr>
          <p:nvPr/>
        </p:nvSpPr>
        <p:spPr bwMode="auto">
          <a:xfrm>
            <a:off x="5489513" y="1657369"/>
            <a:ext cx="3155879" cy="5064321"/>
          </a:xfrm>
          <a:custGeom>
            <a:avLst/>
            <a:gdLst>
              <a:gd name="T0" fmla="*/ 3505200 w 2208"/>
              <a:gd name="T1" fmla="*/ 0 h 3312"/>
              <a:gd name="T2" fmla="*/ 2438400 w 2208"/>
              <a:gd name="T3" fmla="*/ 685800 h 3312"/>
              <a:gd name="T4" fmla="*/ 2057400 w 2208"/>
              <a:gd name="T5" fmla="*/ 1905000 h 3312"/>
              <a:gd name="T6" fmla="*/ 1447800 w 2208"/>
              <a:gd name="T7" fmla="*/ 3581400 h 3312"/>
              <a:gd name="T8" fmla="*/ 685800 w 2208"/>
              <a:gd name="T9" fmla="*/ 4648200 h 3312"/>
              <a:gd name="T10" fmla="*/ 228600 w 2208"/>
              <a:gd name="T11" fmla="*/ 5105400 h 3312"/>
              <a:gd name="T12" fmla="*/ 0 w 2208"/>
              <a:gd name="T13" fmla="*/ 5257800 h 3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08"/>
              <a:gd name="T22" fmla="*/ 0 h 3312"/>
              <a:gd name="T23" fmla="*/ 2208 w 2208"/>
              <a:gd name="T24" fmla="*/ 3312 h 3312"/>
              <a:gd name="connsiteX0" fmla="*/ 10000 w 10000"/>
              <a:gd name="connsiteY0" fmla="*/ 0 h 10000"/>
              <a:gd name="connsiteX1" fmla="*/ 8741 w 10000"/>
              <a:gd name="connsiteY1" fmla="*/ 385 h 10000"/>
              <a:gd name="connsiteX2" fmla="*/ 6957 w 10000"/>
              <a:gd name="connsiteY2" fmla="*/ 1304 h 10000"/>
              <a:gd name="connsiteX3" fmla="*/ 5870 w 10000"/>
              <a:gd name="connsiteY3" fmla="*/ 3623 h 10000"/>
              <a:gd name="connsiteX4" fmla="*/ 4130 w 10000"/>
              <a:gd name="connsiteY4" fmla="*/ 6812 h 10000"/>
              <a:gd name="connsiteX5" fmla="*/ 1957 w 10000"/>
              <a:gd name="connsiteY5" fmla="*/ 8841 h 10000"/>
              <a:gd name="connsiteX6" fmla="*/ 652 w 10000"/>
              <a:gd name="connsiteY6" fmla="*/ 9710 h 10000"/>
              <a:gd name="connsiteX7" fmla="*/ 0 w 10000"/>
              <a:gd name="connsiteY7" fmla="*/ 10000 h 10000"/>
              <a:gd name="connsiteX0" fmla="*/ 10185 w 10185"/>
              <a:gd name="connsiteY0" fmla="*/ 1154 h 9638"/>
              <a:gd name="connsiteX1" fmla="*/ 8741 w 10185"/>
              <a:gd name="connsiteY1" fmla="*/ 23 h 9638"/>
              <a:gd name="connsiteX2" fmla="*/ 6957 w 10185"/>
              <a:gd name="connsiteY2" fmla="*/ 942 h 9638"/>
              <a:gd name="connsiteX3" fmla="*/ 5870 w 10185"/>
              <a:gd name="connsiteY3" fmla="*/ 3261 h 9638"/>
              <a:gd name="connsiteX4" fmla="*/ 4130 w 10185"/>
              <a:gd name="connsiteY4" fmla="*/ 6450 h 9638"/>
              <a:gd name="connsiteX5" fmla="*/ 1957 w 10185"/>
              <a:gd name="connsiteY5" fmla="*/ 8479 h 9638"/>
              <a:gd name="connsiteX6" fmla="*/ 652 w 10185"/>
              <a:gd name="connsiteY6" fmla="*/ 9348 h 9638"/>
              <a:gd name="connsiteX7" fmla="*/ 0 w 10185"/>
              <a:gd name="connsiteY7" fmla="*/ 9638 h 9638"/>
              <a:gd name="connsiteX0" fmla="*/ 10000 w 10000"/>
              <a:gd name="connsiteY0" fmla="*/ 1179 h 9982"/>
              <a:gd name="connsiteX1" fmla="*/ 8270 w 10000"/>
              <a:gd name="connsiteY1" fmla="*/ 24 h 9982"/>
              <a:gd name="connsiteX2" fmla="*/ 6831 w 10000"/>
              <a:gd name="connsiteY2" fmla="*/ 959 h 9982"/>
              <a:gd name="connsiteX3" fmla="*/ 5763 w 10000"/>
              <a:gd name="connsiteY3" fmla="*/ 3365 h 9982"/>
              <a:gd name="connsiteX4" fmla="*/ 4055 w 10000"/>
              <a:gd name="connsiteY4" fmla="*/ 6674 h 9982"/>
              <a:gd name="connsiteX5" fmla="*/ 1921 w 10000"/>
              <a:gd name="connsiteY5" fmla="*/ 8779 h 9982"/>
              <a:gd name="connsiteX6" fmla="*/ 640 w 10000"/>
              <a:gd name="connsiteY6" fmla="*/ 9681 h 9982"/>
              <a:gd name="connsiteX7" fmla="*/ 0 w 10000"/>
              <a:gd name="connsiteY7" fmla="*/ 9982 h 9982"/>
              <a:gd name="connsiteX0" fmla="*/ 10000 w 10000"/>
              <a:gd name="connsiteY0" fmla="*/ 1181 h 10000"/>
              <a:gd name="connsiteX1" fmla="*/ 8270 w 10000"/>
              <a:gd name="connsiteY1" fmla="*/ 24 h 10000"/>
              <a:gd name="connsiteX2" fmla="*/ 6831 w 10000"/>
              <a:gd name="connsiteY2" fmla="*/ 961 h 10000"/>
              <a:gd name="connsiteX3" fmla="*/ 5763 w 10000"/>
              <a:gd name="connsiteY3" fmla="*/ 3371 h 10000"/>
              <a:gd name="connsiteX4" fmla="*/ 4055 w 10000"/>
              <a:gd name="connsiteY4" fmla="*/ 6686 h 10000"/>
              <a:gd name="connsiteX5" fmla="*/ 1921 w 10000"/>
              <a:gd name="connsiteY5" fmla="*/ 8795 h 10000"/>
              <a:gd name="connsiteX6" fmla="*/ 640 w 10000"/>
              <a:gd name="connsiteY6" fmla="*/ 9698 h 10000"/>
              <a:gd name="connsiteX7" fmla="*/ 0 w 10000"/>
              <a:gd name="connsiteY7" fmla="*/ 10000 h 10000"/>
              <a:gd name="connsiteX0" fmla="*/ 10000 w 10000"/>
              <a:gd name="connsiteY0" fmla="*/ 1163 h 9982"/>
              <a:gd name="connsiteX1" fmla="*/ 8270 w 10000"/>
              <a:gd name="connsiteY1" fmla="*/ 6 h 9982"/>
              <a:gd name="connsiteX2" fmla="*/ 6831 w 10000"/>
              <a:gd name="connsiteY2" fmla="*/ 943 h 9982"/>
              <a:gd name="connsiteX3" fmla="*/ 5763 w 10000"/>
              <a:gd name="connsiteY3" fmla="*/ 3353 h 9982"/>
              <a:gd name="connsiteX4" fmla="*/ 4055 w 10000"/>
              <a:gd name="connsiteY4" fmla="*/ 6668 h 9982"/>
              <a:gd name="connsiteX5" fmla="*/ 1921 w 10000"/>
              <a:gd name="connsiteY5" fmla="*/ 8777 h 9982"/>
              <a:gd name="connsiteX6" fmla="*/ 640 w 10000"/>
              <a:gd name="connsiteY6" fmla="*/ 9680 h 9982"/>
              <a:gd name="connsiteX7" fmla="*/ 0 w 10000"/>
              <a:gd name="connsiteY7" fmla="*/ 9982 h 9982"/>
              <a:gd name="connsiteX0" fmla="*/ 10104 w 10104"/>
              <a:gd name="connsiteY0" fmla="*/ 1714 h 9998"/>
              <a:gd name="connsiteX1" fmla="*/ 8270 w 10104"/>
              <a:gd name="connsiteY1" fmla="*/ 4 h 9998"/>
              <a:gd name="connsiteX2" fmla="*/ 6831 w 10104"/>
              <a:gd name="connsiteY2" fmla="*/ 943 h 9998"/>
              <a:gd name="connsiteX3" fmla="*/ 5763 w 10104"/>
              <a:gd name="connsiteY3" fmla="*/ 3357 h 9998"/>
              <a:gd name="connsiteX4" fmla="*/ 4055 w 10104"/>
              <a:gd name="connsiteY4" fmla="*/ 6678 h 9998"/>
              <a:gd name="connsiteX5" fmla="*/ 1921 w 10104"/>
              <a:gd name="connsiteY5" fmla="*/ 8791 h 9998"/>
              <a:gd name="connsiteX6" fmla="*/ 640 w 10104"/>
              <a:gd name="connsiteY6" fmla="*/ 9695 h 9998"/>
              <a:gd name="connsiteX7" fmla="*/ 0 w 10104"/>
              <a:gd name="connsiteY7" fmla="*/ 9998 h 9998"/>
              <a:gd name="connsiteX0" fmla="*/ 10000 w 10025"/>
              <a:gd name="connsiteY0" fmla="*/ 1714 h 10000"/>
              <a:gd name="connsiteX1" fmla="*/ 8185 w 10025"/>
              <a:gd name="connsiteY1" fmla="*/ 4 h 10000"/>
              <a:gd name="connsiteX2" fmla="*/ 6761 w 10025"/>
              <a:gd name="connsiteY2" fmla="*/ 943 h 10000"/>
              <a:gd name="connsiteX3" fmla="*/ 5704 w 10025"/>
              <a:gd name="connsiteY3" fmla="*/ 3358 h 10000"/>
              <a:gd name="connsiteX4" fmla="*/ 4013 w 10025"/>
              <a:gd name="connsiteY4" fmla="*/ 6679 h 10000"/>
              <a:gd name="connsiteX5" fmla="*/ 1901 w 10025"/>
              <a:gd name="connsiteY5" fmla="*/ 8793 h 10000"/>
              <a:gd name="connsiteX6" fmla="*/ 633 w 10025"/>
              <a:gd name="connsiteY6" fmla="*/ 9697 h 10000"/>
              <a:gd name="connsiteX7" fmla="*/ 0 w 10025"/>
              <a:gd name="connsiteY7" fmla="*/ 10000 h 10000"/>
              <a:gd name="connsiteX0" fmla="*/ 10000 w 10025"/>
              <a:gd name="connsiteY0" fmla="*/ 1714 h 10000"/>
              <a:gd name="connsiteX1" fmla="*/ 8185 w 10025"/>
              <a:gd name="connsiteY1" fmla="*/ 4 h 10000"/>
              <a:gd name="connsiteX2" fmla="*/ 6761 w 10025"/>
              <a:gd name="connsiteY2" fmla="*/ 943 h 10000"/>
              <a:gd name="connsiteX3" fmla="*/ 5704 w 10025"/>
              <a:gd name="connsiteY3" fmla="*/ 3358 h 10000"/>
              <a:gd name="connsiteX4" fmla="*/ 4013 w 10025"/>
              <a:gd name="connsiteY4" fmla="*/ 6679 h 10000"/>
              <a:gd name="connsiteX5" fmla="*/ 1901 w 10025"/>
              <a:gd name="connsiteY5" fmla="*/ 8793 h 10000"/>
              <a:gd name="connsiteX6" fmla="*/ 1070 w 10025"/>
              <a:gd name="connsiteY6" fmla="*/ 9403 h 10000"/>
              <a:gd name="connsiteX7" fmla="*/ 0 w 10025"/>
              <a:gd name="connsiteY7" fmla="*/ 10000 h 10000"/>
              <a:gd name="connsiteX0" fmla="*/ 8976 w 9001"/>
              <a:gd name="connsiteY0" fmla="*/ 1714 h 10037"/>
              <a:gd name="connsiteX1" fmla="*/ 7161 w 9001"/>
              <a:gd name="connsiteY1" fmla="*/ 4 h 10037"/>
              <a:gd name="connsiteX2" fmla="*/ 5737 w 9001"/>
              <a:gd name="connsiteY2" fmla="*/ 943 h 10037"/>
              <a:gd name="connsiteX3" fmla="*/ 4680 w 9001"/>
              <a:gd name="connsiteY3" fmla="*/ 3358 h 10037"/>
              <a:gd name="connsiteX4" fmla="*/ 2989 w 9001"/>
              <a:gd name="connsiteY4" fmla="*/ 6679 h 10037"/>
              <a:gd name="connsiteX5" fmla="*/ 877 w 9001"/>
              <a:gd name="connsiteY5" fmla="*/ 8793 h 10037"/>
              <a:gd name="connsiteX6" fmla="*/ 46 w 9001"/>
              <a:gd name="connsiteY6" fmla="*/ 9403 h 10037"/>
              <a:gd name="connsiteX7" fmla="*/ 1006 w 9001"/>
              <a:gd name="connsiteY7" fmla="*/ 10037 h 10037"/>
              <a:gd name="connsiteX0" fmla="*/ 9972 w 10000"/>
              <a:gd name="connsiteY0" fmla="*/ 1708 h 10000"/>
              <a:gd name="connsiteX1" fmla="*/ 7956 w 10000"/>
              <a:gd name="connsiteY1" fmla="*/ 4 h 10000"/>
              <a:gd name="connsiteX2" fmla="*/ 6374 w 10000"/>
              <a:gd name="connsiteY2" fmla="*/ 940 h 10000"/>
              <a:gd name="connsiteX3" fmla="*/ 5199 w 10000"/>
              <a:gd name="connsiteY3" fmla="*/ 3346 h 10000"/>
              <a:gd name="connsiteX4" fmla="*/ 3321 w 10000"/>
              <a:gd name="connsiteY4" fmla="*/ 6654 h 10000"/>
              <a:gd name="connsiteX5" fmla="*/ 974 w 10000"/>
              <a:gd name="connsiteY5" fmla="*/ 8761 h 10000"/>
              <a:gd name="connsiteX6" fmla="*/ 51 w 10000"/>
              <a:gd name="connsiteY6" fmla="*/ 9368 h 10000"/>
              <a:gd name="connsiteX7" fmla="*/ 1118 w 10000"/>
              <a:gd name="connsiteY7" fmla="*/ 10000 h 10000"/>
              <a:gd name="connsiteX0" fmla="*/ 9942 w 9970"/>
              <a:gd name="connsiteY0" fmla="*/ 1708 h 10000"/>
              <a:gd name="connsiteX1" fmla="*/ 7926 w 9970"/>
              <a:gd name="connsiteY1" fmla="*/ 4 h 10000"/>
              <a:gd name="connsiteX2" fmla="*/ 6344 w 9970"/>
              <a:gd name="connsiteY2" fmla="*/ 940 h 10000"/>
              <a:gd name="connsiteX3" fmla="*/ 5169 w 9970"/>
              <a:gd name="connsiteY3" fmla="*/ 3346 h 10000"/>
              <a:gd name="connsiteX4" fmla="*/ 3291 w 9970"/>
              <a:gd name="connsiteY4" fmla="*/ 6654 h 10000"/>
              <a:gd name="connsiteX5" fmla="*/ 944 w 9970"/>
              <a:gd name="connsiteY5" fmla="*/ 8761 h 10000"/>
              <a:gd name="connsiteX6" fmla="*/ 21 w 9970"/>
              <a:gd name="connsiteY6" fmla="*/ 9368 h 10000"/>
              <a:gd name="connsiteX7" fmla="*/ 1088 w 9970"/>
              <a:gd name="connsiteY7" fmla="*/ 10000 h 10000"/>
              <a:gd name="connsiteX0" fmla="*/ 9964 w 9992"/>
              <a:gd name="connsiteY0" fmla="*/ 1708 h 10000"/>
              <a:gd name="connsiteX1" fmla="*/ 7942 w 9992"/>
              <a:gd name="connsiteY1" fmla="*/ 4 h 10000"/>
              <a:gd name="connsiteX2" fmla="*/ 6355 w 9992"/>
              <a:gd name="connsiteY2" fmla="*/ 940 h 10000"/>
              <a:gd name="connsiteX3" fmla="*/ 5177 w 9992"/>
              <a:gd name="connsiteY3" fmla="*/ 3346 h 10000"/>
              <a:gd name="connsiteX4" fmla="*/ 3293 w 9992"/>
              <a:gd name="connsiteY4" fmla="*/ 6654 h 10000"/>
              <a:gd name="connsiteX5" fmla="*/ 939 w 9992"/>
              <a:gd name="connsiteY5" fmla="*/ 8761 h 10000"/>
              <a:gd name="connsiteX6" fmla="*/ 13 w 9992"/>
              <a:gd name="connsiteY6" fmla="*/ 9368 h 10000"/>
              <a:gd name="connsiteX7" fmla="*/ 2143 w 9992"/>
              <a:gd name="connsiteY7" fmla="*/ 10000 h 10000"/>
              <a:gd name="connsiteX0" fmla="*/ 9972 w 10000"/>
              <a:gd name="connsiteY0" fmla="*/ 1708 h 10000"/>
              <a:gd name="connsiteX1" fmla="*/ 7948 w 10000"/>
              <a:gd name="connsiteY1" fmla="*/ 4 h 10000"/>
              <a:gd name="connsiteX2" fmla="*/ 6360 w 10000"/>
              <a:gd name="connsiteY2" fmla="*/ 940 h 10000"/>
              <a:gd name="connsiteX3" fmla="*/ 5181 w 10000"/>
              <a:gd name="connsiteY3" fmla="*/ 3346 h 10000"/>
              <a:gd name="connsiteX4" fmla="*/ 3296 w 10000"/>
              <a:gd name="connsiteY4" fmla="*/ 6654 h 10000"/>
              <a:gd name="connsiteX5" fmla="*/ 940 w 10000"/>
              <a:gd name="connsiteY5" fmla="*/ 8761 h 10000"/>
              <a:gd name="connsiteX6" fmla="*/ 13 w 10000"/>
              <a:gd name="connsiteY6" fmla="*/ 9496 h 10000"/>
              <a:gd name="connsiteX7" fmla="*/ 2145 w 10000"/>
              <a:gd name="connsiteY7" fmla="*/ 10000 h 10000"/>
              <a:gd name="connsiteX0" fmla="*/ 9959 w 9987"/>
              <a:gd name="connsiteY0" fmla="*/ 1708 h 10000"/>
              <a:gd name="connsiteX1" fmla="*/ 7935 w 9987"/>
              <a:gd name="connsiteY1" fmla="*/ 4 h 10000"/>
              <a:gd name="connsiteX2" fmla="*/ 6347 w 9987"/>
              <a:gd name="connsiteY2" fmla="*/ 940 h 10000"/>
              <a:gd name="connsiteX3" fmla="*/ 5168 w 9987"/>
              <a:gd name="connsiteY3" fmla="*/ 3346 h 10000"/>
              <a:gd name="connsiteX4" fmla="*/ 3283 w 9987"/>
              <a:gd name="connsiteY4" fmla="*/ 6654 h 10000"/>
              <a:gd name="connsiteX5" fmla="*/ 927 w 9987"/>
              <a:gd name="connsiteY5" fmla="*/ 8761 h 10000"/>
              <a:gd name="connsiteX6" fmla="*/ 0 w 9987"/>
              <a:gd name="connsiteY6" fmla="*/ 9496 h 10000"/>
              <a:gd name="connsiteX7" fmla="*/ 2132 w 9987"/>
              <a:gd name="connsiteY7" fmla="*/ 10000 h 10000"/>
              <a:gd name="connsiteX0" fmla="*/ 9981 w 10009"/>
              <a:gd name="connsiteY0" fmla="*/ 1708 h 10000"/>
              <a:gd name="connsiteX1" fmla="*/ 7954 w 10009"/>
              <a:gd name="connsiteY1" fmla="*/ 4 h 10000"/>
              <a:gd name="connsiteX2" fmla="*/ 6364 w 10009"/>
              <a:gd name="connsiteY2" fmla="*/ 940 h 10000"/>
              <a:gd name="connsiteX3" fmla="*/ 5184 w 10009"/>
              <a:gd name="connsiteY3" fmla="*/ 3346 h 10000"/>
              <a:gd name="connsiteX4" fmla="*/ 3296 w 10009"/>
              <a:gd name="connsiteY4" fmla="*/ 6654 h 10000"/>
              <a:gd name="connsiteX5" fmla="*/ 937 w 10009"/>
              <a:gd name="connsiteY5" fmla="*/ 8761 h 10000"/>
              <a:gd name="connsiteX6" fmla="*/ 9 w 10009"/>
              <a:gd name="connsiteY6" fmla="*/ 9496 h 10000"/>
              <a:gd name="connsiteX7" fmla="*/ 1440 w 10009"/>
              <a:gd name="connsiteY7" fmla="*/ 9903 h 10000"/>
              <a:gd name="connsiteX8" fmla="*/ 2144 w 10009"/>
              <a:gd name="connsiteY8" fmla="*/ 10000 h 10000"/>
              <a:gd name="connsiteX0" fmla="*/ 9981 w 10009"/>
              <a:gd name="connsiteY0" fmla="*/ 1708 h 10000"/>
              <a:gd name="connsiteX1" fmla="*/ 7954 w 10009"/>
              <a:gd name="connsiteY1" fmla="*/ 4 h 10000"/>
              <a:gd name="connsiteX2" fmla="*/ 6364 w 10009"/>
              <a:gd name="connsiteY2" fmla="*/ 940 h 10000"/>
              <a:gd name="connsiteX3" fmla="*/ 5184 w 10009"/>
              <a:gd name="connsiteY3" fmla="*/ 3346 h 10000"/>
              <a:gd name="connsiteX4" fmla="*/ 3296 w 10009"/>
              <a:gd name="connsiteY4" fmla="*/ 6654 h 10000"/>
              <a:gd name="connsiteX5" fmla="*/ 937 w 10009"/>
              <a:gd name="connsiteY5" fmla="*/ 8761 h 10000"/>
              <a:gd name="connsiteX6" fmla="*/ 9 w 10009"/>
              <a:gd name="connsiteY6" fmla="*/ 9496 h 10000"/>
              <a:gd name="connsiteX7" fmla="*/ 1440 w 10009"/>
              <a:gd name="connsiteY7" fmla="*/ 9903 h 10000"/>
              <a:gd name="connsiteX8" fmla="*/ 2144 w 10009"/>
              <a:gd name="connsiteY8" fmla="*/ 10000 h 10000"/>
              <a:gd name="connsiteX0" fmla="*/ 9981 w 10009"/>
              <a:gd name="connsiteY0" fmla="*/ 1708 h 10037"/>
              <a:gd name="connsiteX1" fmla="*/ 7954 w 10009"/>
              <a:gd name="connsiteY1" fmla="*/ 4 h 10037"/>
              <a:gd name="connsiteX2" fmla="*/ 6364 w 10009"/>
              <a:gd name="connsiteY2" fmla="*/ 940 h 10037"/>
              <a:gd name="connsiteX3" fmla="*/ 5184 w 10009"/>
              <a:gd name="connsiteY3" fmla="*/ 3346 h 10037"/>
              <a:gd name="connsiteX4" fmla="*/ 3296 w 10009"/>
              <a:gd name="connsiteY4" fmla="*/ 6654 h 10037"/>
              <a:gd name="connsiteX5" fmla="*/ 937 w 10009"/>
              <a:gd name="connsiteY5" fmla="*/ 8761 h 10037"/>
              <a:gd name="connsiteX6" fmla="*/ 9 w 10009"/>
              <a:gd name="connsiteY6" fmla="*/ 9496 h 10037"/>
              <a:gd name="connsiteX7" fmla="*/ 1440 w 10009"/>
              <a:gd name="connsiteY7" fmla="*/ 9903 h 10037"/>
              <a:gd name="connsiteX8" fmla="*/ 5416 w 10009"/>
              <a:gd name="connsiteY8" fmla="*/ 10037 h 10037"/>
              <a:gd name="connsiteX0" fmla="*/ 9981 w 10009"/>
              <a:gd name="connsiteY0" fmla="*/ 1708 h 9964"/>
              <a:gd name="connsiteX1" fmla="*/ 7954 w 10009"/>
              <a:gd name="connsiteY1" fmla="*/ 4 h 9964"/>
              <a:gd name="connsiteX2" fmla="*/ 6364 w 10009"/>
              <a:gd name="connsiteY2" fmla="*/ 940 h 9964"/>
              <a:gd name="connsiteX3" fmla="*/ 5184 w 10009"/>
              <a:gd name="connsiteY3" fmla="*/ 3346 h 9964"/>
              <a:gd name="connsiteX4" fmla="*/ 3296 w 10009"/>
              <a:gd name="connsiteY4" fmla="*/ 6654 h 9964"/>
              <a:gd name="connsiteX5" fmla="*/ 937 w 10009"/>
              <a:gd name="connsiteY5" fmla="*/ 8761 h 9964"/>
              <a:gd name="connsiteX6" fmla="*/ 9 w 10009"/>
              <a:gd name="connsiteY6" fmla="*/ 9496 h 9964"/>
              <a:gd name="connsiteX7" fmla="*/ 1440 w 10009"/>
              <a:gd name="connsiteY7" fmla="*/ 9903 h 9964"/>
              <a:gd name="connsiteX8" fmla="*/ 9032 w 10009"/>
              <a:gd name="connsiteY8" fmla="*/ 9964 h 9964"/>
              <a:gd name="connsiteX0" fmla="*/ 9694 w 9722"/>
              <a:gd name="connsiteY0" fmla="*/ 1714 h 10000"/>
              <a:gd name="connsiteX1" fmla="*/ 7669 w 9722"/>
              <a:gd name="connsiteY1" fmla="*/ 4 h 10000"/>
              <a:gd name="connsiteX2" fmla="*/ 6080 w 9722"/>
              <a:gd name="connsiteY2" fmla="*/ 943 h 10000"/>
              <a:gd name="connsiteX3" fmla="*/ 4901 w 9722"/>
              <a:gd name="connsiteY3" fmla="*/ 3358 h 10000"/>
              <a:gd name="connsiteX4" fmla="*/ 3015 w 9722"/>
              <a:gd name="connsiteY4" fmla="*/ 6678 h 10000"/>
              <a:gd name="connsiteX5" fmla="*/ 658 w 9722"/>
              <a:gd name="connsiteY5" fmla="*/ 8793 h 10000"/>
              <a:gd name="connsiteX6" fmla="*/ 18 w 9722"/>
              <a:gd name="connsiteY6" fmla="*/ 9695 h 10000"/>
              <a:gd name="connsiteX7" fmla="*/ 1161 w 9722"/>
              <a:gd name="connsiteY7" fmla="*/ 9939 h 10000"/>
              <a:gd name="connsiteX8" fmla="*/ 8746 w 9722"/>
              <a:gd name="connsiteY8" fmla="*/ 10000 h 10000"/>
              <a:gd name="connsiteX0" fmla="*/ 10011 w 10040"/>
              <a:gd name="connsiteY0" fmla="*/ 1714 h 10000"/>
              <a:gd name="connsiteX1" fmla="*/ 7928 w 10040"/>
              <a:gd name="connsiteY1" fmla="*/ 4 h 10000"/>
              <a:gd name="connsiteX2" fmla="*/ 6294 w 10040"/>
              <a:gd name="connsiteY2" fmla="*/ 943 h 10000"/>
              <a:gd name="connsiteX3" fmla="*/ 5081 w 10040"/>
              <a:gd name="connsiteY3" fmla="*/ 3358 h 10000"/>
              <a:gd name="connsiteX4" fmla="*/ 3141 w 10040"/>
              <a:gd name="connsiteY4" fmla="*/ 6678 h 10000"/>
              <a:gd name="connsiteX5" fmla="*/ 717 w 10040"/>
              <a:gd name="connsiteY5" fmla="*/ 8793 h 10000"/>
              <a:gd name="connsiteX6" fmla="*/ 59 w 10040"/>
              <a:gd name="connsiteY6" fmla="*/ 9695 h 10000"/>
              <a:gd name="connsiteX7" fmla="*/ 1234 w 10040"/>
              <a:gd name="connsiteY7" fmla="*/ 9939 h 10000"/>
              <a:gd name="connsiteX8" fmla="*/ 9036 w 10040"/>
              <a:gd name="connsiteY8" fmla="*/ 10000 h 10000"/>
              <a:gd name="connsiteX0" fmla="*/ 10011 w 10040"/>
              <a:gd name="connsiteY0" fmla="*/ 1714 h 10000"/>
              <a:gd name="connsiteX1" fmla="*/ 7928 w 10040"/>
              <a:gd name="connsiteY1" fmla="*/ 4 h 10000"/>
              <a:gd name="connsiteX2" fmla="*/ 6294 w 10040"/>
              <a:gd name="connsiteY2" fmla="*/ 943 h 10000"/>
              <a:gd name="connsiteX3" fmla="*/ 5081 w 10040"/>
              <a:gd name="connsiteY3" fmla="*/ 3358 h 10000"/>
              <a:gd name="connsiteX4" fmla="*/ 3141 w 10040"/>
              <a:gd name="connsiteY4" fmla="*/ 6678 h 10000"/>
              <a:gd name="connsiteX5" fmla="*/ 717 w 10040"/>
              <a:gd name="connsiteY5" fmla="*/ 8793 h 10000"/>
              <a:gd name="connsiteX6" fmla="*/ 59 w 10040"/>
              <a:gd name="connsiteY6" fmla="*/ 9695 h 10000"/>
              <a:gd name="connsiteX7" fmla="*/ 1234 w 10040"/>
              <a:gd name="connsiteY7" fmla="*/ 9939 h 10000"/>
              <a:gd name="connsiteX8" fmla="*/ 9036 w 10040"/>
              <a:gd name="connsiteY8" fmla="*/ 10000 h 10000"/>
              <a:gd name="connsiteX0" fmla="*/ 10011 w 10040"/>
              <a:gd name="connsiteY0" fmla="*/ 1714 h 10059"/>
              <a:gd name="connsiteX1" fmla="*/ 7928 w 10040"/>
              <a:gd name="connsiteY1" fmla="*/ 4 h 10059"/>
              <a:gd name="connsiteX2" fmla="*/ 6294 w 10040"/>
              <a:gd name="connsiteY2" fmla="*/ 943 h 10059"/>
              <a:gd name="connsiteX3" fmla="*/ 5081 w 10040"/>
              <a:gd name="connsiteY3" fmla="*/ 3358 h 10059"/>
              <a:gd name="connsiteX4" fmla="*/ 3141 w 10040"/>
              <a:gd name="connsiteY4" fmla="*/ 6678 h 10059"/>
              <a:gd name="connsiteX5" fmla="*/ 717 w 10040"/>
              <a:gd name="connsiteY5" fmla="*/ 8793 h 10059"/>
              <a:gd name="connsiteX6" fmla="*/ 59 w 10040"/>
              <a:gd name="connsiteY6" fmla="*/ 9695 h 10059"/>
              <a:gd name="connsiteX7" fmla="*/ 2266 w 10040"/>
              <a:gd name="connsiteY7" fmla="*/ 10031 h 10059"/>
              <a:gd name="connsiteX8" fmla="*/ 9036 w 10040"/>
              <a:gd name="connsiteY8" fmla="*/ 10000 h 10059"/>
              <a:gd name="connsiteX0" fmla="*/ 10011 w 10040"/>
              <a:gd name="connsiteY0" fmla="*/ 1714 h 10031"/>
              <a:gd name="connsiteX1" fmla="*/ 7928 w 10040"/>
              <a:gd name="connsiteY1" fmla="*/ 4 h 10031"/>
              <a:gd name="connsiteX2" fmla="*/ 6294 w 10040"/>
              <a:gd name="connsiteY2" fmla="*/ 943 h 10031"/>
              <a:gd name="connsiteX3" fmla="*/ 5081 w 10040"/>
              <a:gd name="connsiteY3" fmla="*/ 3358 h 10031"/>
              <a:gd name="connsiteX4" fmla="*/ 3141 w 10040"/>
              <a:gd name="connsiteY4" fmla="*/ 6678 h 10031"/>
              <a:gd name="connsiteX5" fmla="*/ 717 w 10040"/>
              <a:gd name="connsiteY5" fmla="*/ 8793 h 10031"/>
              <a:gd name="connsiteX6" fmla="*/ 59 w 10040"/>
              <a:gd name="connsiteY6" fmla="*/ 9695 h 10031"/>
              <a:gd name="connsiteX7" fmla="*/ 2266 w 10040"/>
              <a:gd name="connsiteY7" fmla="*/ 10031 h 10031"/>
              <a:gd name="connsiteX8" fmla="*/ 9036 w 10040"/>
              <a:gd name="connsiteY8" fmla="*/ 10000 h 10031"/>
              <a:gd name="connsiteX0" fmla="*/ 10011 w 10040"/>
              <a:gd name="connsiteY0" fmla="*/ 1714 h 10031"/>
              <a:gd name="connsiteX1" fmla="*/ 7928 w 10040"/>
              <a:gd name="connsiteY1" fmla="*/ 4 h 10031"/>
              <a:gd name="connsiteX2" fmla="*/ 6294 w 10040"/>
              <a:gd name="connsiteY2" fmla="*/ 943 h 10031"/>
              <a:gd name="connsiteX3" fmla="*/ 5081 w 10040"/>
              <a:gd name="connsiteY3" fmla="*/ 3358 h 10031"/>
              <a:gd name="connsiteX4" fmla="*/ 3141 w 10040"/>
              <a:gd name="connsiteY4" fmla="*/ 6678 h 10031"/>
              <a:gd name="connsiteX5" fmla="*/ 717 w 10040"/>
              <a:gd name="connsiteY5" fmla="*/ 8793 h 10031"/>
              <a:gd name="connsiteX6" fmla="*/ 59 w 10040"/>
              <a:gd name="connsiteY6" fmla="*/ 9695 h 10031"/>
              <a:gd name="connsiteX7" fmla="*/ 2266 w 10040"/>
              <a:gd name="connsiteY7" fmla="*/ 10031 h 10031"/>
              <a:gd name="connsiteX8" fmla="*/ 9036 w 10040"/>
              <a:gd name="connsiteY8" fmla="*/ 10000 h 10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40" h="10031">
                <a:moveTo>
                  <a:pt x="10011" y="1714"/>
                </a:moveTo>
                <a:cubicBezTo>
                  <a:pt x="10279" y="2130"/>
                  <a:pt x="8671" y="-93"/>
                  <a:pt x="7928" y="4"/>
                </a:cubicBezTo>
                <a:cubicBezTo>
                  <a:pt x="7186" y="82"/>
                  <a:pt x="6768" y="384"/>
                  <a:pt x="6294" y="943"/>
                </a:cubicBezTo>
                <a:cubicBezTo>
                  <a:pt x="5821" y="1501"/>
                  <a:pt x="5607" y="2401"/>
                  <a:pt x="5081" y="3358"/>
                </a:cubicBezTo>
                <a:cubicBezTo>
                  <a:pt x="4557" y="4315"/>
                  <a:pt x="3868" y="5773"/>
                  <a:pt x="3141" y="6678"/>
                </a:cubicBezTo>
                <a:cubicBezTo>
                  <a:pt x="2414" y="7585"/>
                  <a:pt x="1231" y="8290"/>
                  <a:pt x="717" y="8793"/>
                </a:cubicBezTo>
                <a:cubicBezTo>
                  <a:pt x="204" y="9296"/>
                  <a:pt x="-146" y="9340"/>
                  <a:pt x="59" y="9695"/>
                </a:cubicBezTo>
                <a:cubicBezTo>
                  <a:pt x="351" y="10070"/>
                  <a:pt x="1369" y="10002"/>
                  <a:pt x="2266" y="10031"/>
                </a:cubicBezTo>
                <a:lnTo>
                  <a:pt x="9036" y="10000"/>
                </a:lnTo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1" name="Oval 9"/>
          <p:cNvSpPr>
            <a:spLocks noChangeArrowheads="1"/>
          </p:cNvSpPr>
          <p:nvPr/>
        </p:nvSpPr>
        <p:spPr bwMode="auto">
          <a:xfrm>
            <a:off x="4191000" y="2971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Oval 10"/>
          <p:cNvSpPr>
            <a:spLocks noChangeArrowheads="1"/>
          </p:cNvSpPr>
          <p:nvPr/>
        </p:nvSpPr>
        <p:spPr bwMode="auto">
          <a:xfrm>
            <a:off x="4114800" y="3733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Oval 11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Oval 12"/>
          <p:cNvSpPr>
            <a:spLocks noChangeArrowheads="1"/>
          </p:cNvSpPr>
          <p:nvPr/>
        </p:nvSpPr>
        <p:spPr bwMode="auto">
          <a:xfrm>
            <a:off x="5334000" y="32766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5" name="AutoShape 14"/>
          <p:cNvSpPr>
            <a:spLocks noChangeArrowheads="1"/>
          </p:cNvSpPr>
          <p:nvPr/>
        </p:nvSpPr>
        <p:spPr bwMode="auto">
          <a:xfrm>
            <a:off x="4419600" y="3962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AutoShape 15"/>
          <p:cNvSpPr>
            <a:spLocks noChangeArrowheads="1"/>
          </p:cNvSpPr>
          <p:nvPr/>
        </p:nvSpPr>
        <p:spPr bwMode="auto">
          <a:xfrm>
            <a:off x="4267200" y="3886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7" name="AutoShape 16"/>
          <p:cNvSpPr>
            <a:spLocks noChangeArrowheads="1"/>
          </p:cNvSpPr>
          <p:nvPr/>
        </p:nvSpPr>
        <p:spPr bwMode="auto">
          <a:xfrm>
            <a:off x="54102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8" name="AutoShape 17"/>
          <p:cNvSpPr>
            <a:spLocks noChangeArrowheads="1"/>
          </p:cNvSpPr>
          <p:nvPr/>
        </p:nvSpPr>
        <p:spPr bwMode="auto">
          <a:xfrm>
            <a:off x="54864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9" name="AutoShape 18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0" name="AutoShape 19"/>
          <p:cNvSpPr>
            <a:spLocks noChangeArrowheads="1"/>
          </p:cNvSpPr>
          <p:nvPr/>
        </p:nvSpPr>
        <p:spPr bwMode="auto">
          <a:xfrm>
            <a:off x="4419600" y="3276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1" name="AutoShape 20"/>
          <p:cNvSpPr>
            <a:spLocks noChangeArrowheads="1"/>
          </p:cNvSpPr>
          <p:nvPr/>
        </p:nvSpPr>
        <p:spPr bwMode="auto">
          <a:xfrm>
            <a:off x="4419600" y="3048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2" name="AutoShape 21"/>
          <p:cNvSpPr>
            <a:spLocks noChangeArrowheads="1"/>
          </p:cNvSpPr>
          <p:nvPr/>
        </p:nvSpPr>
        <p:spPr bwMode="auto">
          <a:xfrm>
            <a:off x="4267200" y="3124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3" name="AutoShape 22"/>
          <p:cNvSpPr>
            <a:spLocks noChangeArrowheads="1"/>
          </p:cNvSpPr>
          <p:nvPr/>
        </p:nvSpPr>
        <p:spPr bwMode="auto">
          <a:xfrm>
            <a:off x="5486400" y="2590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4" name="AutoShape 23"/>
          <p:cNvSpPr>
            <a:spLocks noChangeArrowheads="1"/>
          </p:cNvSpPr>
          <p:nvPr/>
        </p:nvSpPr>
        <p:spPr bwMode="auto">
          <a:xfrm>
            <a:off x="5334000" y="2514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5" name="AutoShape 24"/>
          <p:cNvSpPr>
            <a:spLocks noChangeArrowheads="1"/>
          </p:cNvSpPr>
          <p:nvPr/>
        </p:nvSpPr>
        <p:spPr bwMode="auto">
          <a:xfrm>
            <a:off x="4419600" y="3810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AutoShape 25"/>
          <p:cNvSpPr>
            <a:spLocks noChangeArrowheads="1"/>
          </p:cNvSpPr>
          <p:nvPr/>
        </p:nvSpPr>
        <p:spPr bwMode="auto">
          <a:xfrm>
            <a:off x="5562600" y="3581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7" name="AutoShape 26"/>
          <p:cNvSpPr>
            <a:spLocks noChangeArrowheads="1"/>
          </p:cNvSpPr>
          <p:nvPr/>
        </p:nvSpPr>
        <p:spPr bwMode="auto">
          <a:xfrm>
            <a:off x="5638800" y="3429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8" name="AutoShape 27"/>
          <p:cNvSpPr>
            <a:spLocks noChangeArrowheads="1"/>
          </p:cNvSpPr>
          <p:nvPr/>
        </p:nvSpPr>
        <p:spPr bwMode="auto">
          <a:xfrm>
            <a:off x="57150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9" name="AutoShape 28"/>
          <p:cNvSpPr>
            <a:spLocks noChangeArrowheads="1"/>
          </p:cNvSpPr>
          <p:nvPr/>
        </p:nvSpPr>
        <p:spPr bwMode="auto">
          <a:xfrm>
            <a:off x="55626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AutoShape 29"/>
          <p:cNvSpPr>
            <a:spLocks noChangeArrowheads="1"/>
          </p:cNvSpPr>
          <p:nvPr/>
        </p:nvSpPr>
        <p:spPr bwMode="auto">
          <a:xfrm>
            <a:off x="54864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AutoShape 30"/>
          <p:cNvSpPr>
            <a:spLocks noChangeArrowheads="1"/>
          </p:cNvSpPr>
          <p:nvPr/>
        </p:nvSpPr>
        <p:spPr bwMode="auto">
          <a:xfrm>
            <a:off x="55626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2" name="AutoShape 31"/>
          <p:cNvSpPr>
            <a:spLocks noChangeArrowheads="1"/>
          </p:cNvSpPr>
          <p:nvPr/>
        </p:nvSpPr>
        <p:spPr bwMode="auto">
          <a:xfrm>
            <a:off x="5715000" y="4800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3" name="AutoShape 32"/>
          <p:cNvSpPr>
            <a:spLocks noChangeArrowheads="1"/>
          </p:cNvSpPr>
          <p:nvPr/>
        </p:nvSpPr>
        <p:spPr bwMode="auto">
          <a:xfrm>
            <a:off x="5791200" y="4572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4" name="AutoShape 33"/>
          <p:cNvSpPr>
            <a:spLocks noChangeArrowheads="1"/>
          </p:cNvSpPr>
          <p:nvPr/>
        </p:nvSpPr>
        <p:spPr bwMode="auto">
          <a:xfrm>
            <a:off x="60198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5" name="AutoShape 34"/>
          <p:cNvSpPr>
            <a:spLocks noChangeArrowheads="1"/>
          </p:cNvSpPr>
          <p:nvPr/>
        </p:nvSpPr>
        <p:spPr bwMode="auto">
          <a:xfrm>
            <a:off x="60198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6" name="AutoShape 35"/>
          <p:cNvSpPr>
            <a:spLocks noChangeArrowheads="1"/>
          </p:cNvSpPr>
          <p:nvPr/>
        </p:nvSpPr>
        <p:spPr bwMode="auto">
          <a:xfrm>
            <a:off x="5715000" y="4343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7" name="AutoShape 36"/>
          <p:cNvSpPr>
            <a:spLocks noChangeArrowheads="1"/>
          </p:cNvSpPr>
          <p:nvPr/>
        </p:nvSpPr>
        <p:spPr bwMode="auto">
          <a:xfrm>
            <a:off x="67818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8" name="AutoShape 37"/>
          <p:cNvSpPr>
            <a:spLocks noChangeArrowheads="1"/>
          </p:cNvSpPr>
          <p:nvPr/>
        </p:nvSpPr>
        <p:spPr bwMode="auto">
          <a:xfrm>
            <a:off x="5410200" y="5257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9" name="AutoShape 38"/>
          <p:cNvSpPr>
            <a:spLocks noChangeArrowheads="1"/>
          </p:cNvSpPr>
          <p:nvPr/>
        </p:nvSpPr>
        <p:spPr bwMode="auto">
          <a:xfrm>
            <a:off x="5715000" y="5181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0" name="AutoShape 39"/>
          <p:cNvSpPr>
            <a:spLocks noChangeArrowheads="1"/>
          </p:cNvSpPr>
          <p:nvPr/>
        </p:nvSpPr>
        <p:spPr bwMode="auto">
          <a:xfrm>
            <a:off x="63246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1" name="AutoShape 40"/>
          <p:cNvSpPr>
            <a:spLocks noChangeArrowheads="1"/>
          </p:cNvSpPr>
          <p:nvPr/>
        </p:nvSpPr>
        <p:spPr bwMode="auto">
          <a:xfrm>
            <a:off x="64770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2" name="AutoShape 41"/>
          <p:cNvSpPr>
            <a:spLocks noChangeArrowheads="1"/>
          </p:cNvSpPr>
          <p:nvPr/>
        </p:nvSpPr>
        <p:spPr bwMode="auto">
          <a:xfrm>
            <a:off x="5257800" y="5638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3" name="AutoShape 42"/>
          <p:cNvSpPr>
            <a:spLocks noChangeArrowheads="1"/>
          </p:cNvSpPr>
          <p:nvPr/>
        </p:nvSpPr>
        <p:spPr bwMode="auto">
          <a:xfrm>
            <a:off x="6172200" y="4648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4" name="AutoShape 43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5181600" y="1752600"/>
            <a:ext cx="304800" cy="166688"/>
            <a:chOff x="3072" y="2919"/>
            <a:chExt cx="192" cy="105"/>
          </a:xfrm>
        </p:grpSpPr>
        <p:sp>
          <p:nvSpPr>
            <p:cNvPr id="19523" name="Freeform 4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4" name="AutoShape 4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96" name="Freeform 52"/>
          <p:cNvSpPr>
            <a:spLocks/>
          </p:cNvSpPr>
          <p:nvPr/>
        </p:nvSpPr>
        <p:spPr bwMode="auto">
          <a:xfrm rot="-3600000">
            <a:off x="6261100" y="5030788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7" name="AutoShape 53"/>
          <p:cNvSpPr>
            <a:spLocks noChangeArrowheads="1"/>
          </p:cNvSpPr>
          <p:nvPr/>
        </p:nvSpPr>
        <p:spPr bwMode="auto">
          <a:xfrm rot="7200000">
            <a:off x="6330950" y="50419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 rot="-3000000">
            <a:off x="5569744" y="6012656"/>
            <a:ext cx="304800" cy="166688"/>
            <a:chOff x="3072" y="2919"/>
            <a:chExt cx="192" cy="105"/>
          </a:xfrm>
        </p:grpSpPr>
        <p:sp>
          <p:nvSpPr>
            <p:cNvPr id="19521" name="Freeform 55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AutoShape 56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 rot="-4500000">
            <a:off x="7017544" y="2888456"/>
            <a:ext cx="304800" cy="166688"/>
            <a:chOff x="3072" y="2919"/>
            <a:chExt cx="192" cy="105"/>
          </a:xfrm>
        </p:grpSpPr>
        <p:sp>
          <p:nvSpPr>
            <p:cNvPr id="19519" name="Freeform 5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0" name="AutoShape 5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00" name="Freeform 60"/>
          <p:cNvSpPr>
            <a:spLocks/>
          </p:cNvSpPr>
          <p:nvPr/>
        </p:nvSpPr>
        <p:spPr bwMode="auto">
          <a:xfrm rot="-4500000">
            <a:off x="6781800" y="37338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1" name="Freeform 62"/>
          <p:cNvSpPr>
            <a:spLocks/>
          </p:cNvSpPr>
          <p:nvPr/>
        </p:nvSpPr>
        <p:spPr bwMode="auto">
          <a:xfrm rot="-3600000">
            <a:off x="6019800" y="54102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76200 w 192"/>
              <a:gd name="T3" fmla="*/ 82550 h 96"/>
              <a:gd name="T4" fmla="*/ 228600 w 192"/>
              <a:gd name="T5" fmla="*/ 82550 h 96"/>
              <a:gd name="T6" fmla="*/ 228600 w 192"/>
              <a:gd name="T7" fmla="*/ 0 h 96"/>
              <a:gd name="T8" fmla="*/ 304800 w 192"/>
              <a:gd name="T9" fmla="*/ 0 h 96"/>
              <a:gd name="T10" fmla="*/ 304800 w 192"/>
              <a:gd name="T11" fmla="*/ 76200 h 96"/>
              <a:gd name="T12" fmla="*/ 304800 w 192"/>
              <a:gd name="T13" fmla="*/ 152400 h 96"/>
              <a:gd name="T14" fmla="*/ 0 w 192"/>
              <a:gd name="T15" fmla="*/ 152400 h 96"/>
              <a:gd name="T16" fmla="*/ 0 w 192"/>
              <a:gd name="T17" fmla="*/ 0 h 96"/>
              <a:gd name="T18" fmla="*/ 76200 w 192"/>
              <a:gd name="T19" fmla="*/ 0 h 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2"/>
              <a:gd name="T31" fmla="*/ 0 h 96"/>
              <a:gd name="T32" fmla="*/ 192 w 192"/>
              <a:gd name="T33" fmla="*/ 96 h 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2" h="96">
                <a:moveTo>
                  <a:pt x="48" y="0"/>
                </a:moveTo>
                <a:lnTo>
                  <a:pt x="48" y="52"/>
                </a:lnTo>
                <a:lnTo>
                  <a:pt x="144" y="52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2" name="Freeform 63"/>
          <p:cNvSpPr>
            <a:spLocks/>
          </p:cNvSpPr>
          <p:nvPr/>
        </p:nvSpPr>
        <p:spPr bwMode="auto">
          <a:xfrm rot="-4500000">
            <a:off x="6553200" y="44196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68"/>
          <p:cNvGrpSpPr>
            <a:grpSpLocks/>
          </p:cNvGrpSpPr>
          <p:nvPr/>
        </p:nvGrpSpPr>
        <p:grpSpPr bwMode="auto">
          <a:xfrm rot="6300000">
            <a:off x="6255544" y="2659856"/>
            <a:ext cx="304800" cy="166688"/>
            <a:chOff x="3072" y="2919"/>
            <a:chExt cx="192" cy="105"/>
          </a:xfrm>
        </p:grpSpPr>
        <p:sp>
          <p:nvSpPr>
            <p:cNvPr id="19517" name="Freeform 69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8" name="AutoShape 70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04" name="Rectangle 71"/>
          <p:cNvSpPr>
            <a:spLocks noChangeArrowheads="1"/>
          </p:cNvSpPr>
          <p:nvPr/>
        </p:nvSpPr>
        <p:spPr bwMode="auto">
          <a:xfrm rot="-2700000">
            <a:off x="4876800" y="5181600"/>
            <a:ext cx="1524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5" name="Line 72"/>
          <p:cNvSpPr>
            <a:spLocks noChangeShapeType="1"/>
          </p:cNvSpPr>
          <p:nvPr/>
        </p:nvSpPr>
        <p:spPr bwMode="auto">
          <a:xfrm flipH="1" flipV="1">
            <a:off x="4670425" y="5081588"/>
            <a:ext cx="5334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6" name="AutoShape 73"/>
          <p:cNvSpPr>
            <a:spLocks noChangeArrowheads="1"/>
          </p:cNvSpPr>
          <p:nvPr/>
        </p:nvSpPr>
        <p:spPr bwMode="auto">
          <a:xfrm>
            <a:off x="4648200" y="4876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7" name="AutoShape 74"/>
          <p:cNvSpPr>
            <a:spLocks noChangeArrowheads="1"/>
          </p:cNvSpPr>
          <p:nvPr/>
        </p:nvSpPr>
        <p:spPr bwMode="auto">
          <a:xfrm>
            <a:off x="4495800" y="4953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8" name="AutoShape 76"/>
          <p:cNvSpPr>
            <a:spLocks noChangeArrowheads="1"/>
          </p:cNvSpPr>
          <p:nvPr/>
        </p:nvSpPr>
        <p:spPr bwMode="auto">
          <a:xfrm>
            <a:off x="6705600" y="1295400"/>
            <a:ext cx="381000" cy="304800"/>
          </a:xfrm>
          <a:prstGeom prst="hexagon">
            <a:avLst>
              <a:gd name="adj" fmla="val 3125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9" name="AutoShape 77"/>
          <p:cNvSpPr>
            <a:spLocks noChangeArrowheads="1"/>
          </p:cNvSpPr>
          <p:nvPr/>
        </p:nvSpPr>
        <p:spPr bwMode="auto">
          <a:xfrm>
            <a:off x="7086600" y="1905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0" name="AutoShape 80"/>
          <p:cNvSpPr>
            <a:spLocks noChangeArrowheads="1"/>
          </p:cNvSpPr>
          <p:nvPr/>
        </p:nvSpPr>
        <p:spPr bwMode="auto">
          <a:xfrm rot="10800000">
            <a:off x="6629400" y="1600200"/>
            <a:ext cx="533400" cy="228600"/>
          </a:xfrm>
          <a:prstGeom prst="curvedUpArrow">
            <a:avLst>
              <a:gd name="adj1" fmla="val 46667"/>
              <a:gd name="adj2" fmla="val 93333"/>
              <a:gd name="adj3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1" name="Oval 81"/>
          <p:cNvSpPr>
            <a:spLocks noChangeArrowheads="1"/>
          </p:cNvSpPr>
          <p:nvPr/>
        </p:nvSpPr>
        <p:spPr bwMode="auto">
          <a:xfrm>
            <a:off x="66294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2" name="Oval 82"/>
          <p:cNvSpPr>
            <a:spLocks noChangeArrowheads="1"/>
          </p:cNvSpPr>
          <p:nvPr/>
        </p:nvSpPr>
        <p:spPr bwMode="auto">
          <a:xfrm>
            <a:off x="6681788" y="1965325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3" name="Oval 83"/>
          <p:cNvSpPr>
            <a:spLocks noChangeArrowheads="1"/>
          </p:cNvSpPr>
          <p:nvPr/>
        </p:nvSpPr>
        <p:spPr bwMode="auto">
          <a:xfrm>
            <a:off x="6781800" y="19812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4" name="Oval 84"/>
          <p:cNvSpPr>
            <a:spLocks noChangeArrowheads="1"/>
          </p:cNvSpPr>
          <p:nvPr/>
        </p:nvSpPr>
        <p:spPr bwMode="auto">
          <a:xfrm>
            <a:off x="67056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5" name="Oval 85"/>
          <p:cNvSpPr>
            <a:spLocks noChangeArrowheads="1"/>
          </p:cNvSpPr>
          <p:nvPr/>
        </p:nvSpPr>
        <p:spPr bwMode="auto">
          <a:xfrm>
            <a:off x="6781800" y="193675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6" name="Line 86"/>
          <p:cNvSpPr>
            <a:spLocks noChangeShapeType="1"/>
          </p:cNvSpPr>
          <p:nvPr/>
        </p:nvSpPr>
        <p:spPr bwMode="auto">
          <a:xfrm flipH="1" flipV="1">
            <a:off x="4343400" y="4038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805066" y="5027954"/>
            <a:ext cx="1493355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US" dirty="0" smtClean="0">
                <a:latin typeface="Helvetica"/>
                <a:cs typeface="Helvetica"/>
              </a:rPr>
              <a:t>Postsynaptic</a:t>
            </a:r>
          </a:p>
          <a:p>
            <a:pPr algn="ctr"/>
            <a:r>
              <a:rPr lang="en-US" dirty="0" smtClean="0">
                <a:latin typeface="Helvetica"/>
                <a:cs typeface="Helvetica"/>
              </a:rPr>
              <a:t>cell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1" name="Line 72"/>
          <p:cNvSpPr>
            <a:spLocks noChangeShapeType="1"/>
          </p:cNvSpPr>
          <p:nvPr/>
        </p:nvSpPr>
        <p:spPr bwMode="auto">
          <a:xfrm>
            <a:off x="1453427" y="2514600"/>
            <a:ext cx="2245426" cy="762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35780" y="2340448"/>
            <a:ext cx="176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Action potential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799446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Helvetica"/>
                <a:cs typeface="Helvetica"/>
              </a:rPr>
              <a:t>One Synapse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9459" name="Freeform 5"/>
          <p:cNvSpPr>
            <a:spLocks/>
          </p:cNvSpPr>
          <p:nvPr/>
        </p:nvSpPr>
        <p:spPr bwMode="auto">
          <a:xfrm>
            <a:off x="609600" y="1219200"/>
            <a:ext cx="5956300" cy="4432300"/>
          </a:xfrm>
          <a:custGeom>
            <a:avLst/>
            <a:gdLst>
              <a:gd name="T0" fmla="*/ 0 w 3752"/>
              <a:gd name="T1" fmla="*/ 1981200 h 2792"/>
              <a:gd name="T2" fmla="*/ 2438400 w 3752"/>
              <a:gd name="T3" fmla="*/ 2514600 h 2792"/>
              <a:gd name="T4" fmla="*/ 3124200 w 3752"/>
              <a:gd name="T5" fmla="*/ 3886200 h 2792"/>
              <a:gd name="T6" fmla="*/ 4114800 w 3752"/>
              <a:gd name="T7" fmla="*/ 4343400 h 2792"/>
              <a:gd name="T8" fmla="*/ 5029200 w 3752"/>
              <a:gd name="T9" fmla="*/ 3352800 h 2792"/>
              <a:gd name="T10" fmla="*/ 4851400 w 3752"/>
              <a:gd name="T11" fmla="*/ 3186113 h 2792"/>
              <a:gd name="T12" fmla="*/ 4811713 w 3752"/>
              <a:gd name="T13" fmla="*/ 2914650 h 2792"/>
              <a:gd name="T14" fmla="*/ 5030788 w 3752"/>
              <a:gd name="T15" fmla="*/ 2773363 h 2792"/>
              <a:gd name="T16" fmla="*/ 5289550 w 3752"/>
              <a:gd name="T17" fmla="*/ 2747963 h 2792"/>
              <a:gd name="T18" fmla="*/ 5715000 w 3752"/>
              <a:gd name="T19" fmla="*/ 1828800 h 2792"/>
              <a:gd name="T20" fmla="*/ 5791200 w 3752"/>
              <a:gd name="T21" fmla="*/ 914400 h 2792"/>
              <a:gd name="T22" fmla="*/ 4724400 w 3752"/>
              <a:gd name="T23" fmla="*/ 609600 h 2792"/>
              <a:gd name="T24" fmla="*/ 3429000 w 3752"/>
              <a:gd name="T25" fmla="*/ 1066800 h 2792"/>
              <a:gd name="T26" fmla="*/ 2133600 w 3752"/>
              <a:gd name="T27" fmla="*/ 838200 h 2792"/>
              <a:gd name="T28" fmla="*/ 685800 w 3752"/>
              <a:gd name="T29" fmla="*/ 152400 h 2792"/>
              <a:gd name="T30" fmla="*/ 457200 w 3752"/>
              <a:gd name="T31" fmla="*/ 0 h 27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752"/>
              <a:gd name="T49" fmla="*/ 0 h 2792"/>
              <a:gd name="T50" fmla="*/ 3752 w 3752"/>
              <a:gd name="T51" fmla="*/ 2792 h 27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752" h="2792">
                <a:moveTo>
                  <a:pt x="0" y="1248"/>
                </a:moveTo>
                <a:cubicBezTo>
                  <a:pt x="604" y="1316"/>
                  <a:pt x="1208" y="1384"/>
                  <a:pt x="1536" y="1584"/>
                </a:cubicBezTo>
                <a:cubicBezTo>
                  <a:pt x="1864" y="1784"/>
                  <a:pt x="1792" y="2256"/>
                  <a:pt x="1968" y="2448"/>
                </a:cubicBezTo>
                <a:cubicBezTo>
                  <a:pt x="2144" y="2640"/>
                  <a:pt x="2392" y="2792"/>
                  <a:pt x="2592" y="2736"/>
                </a:cubicBezTo>
                <a:cubicBezTo>
                  <a:pt x="2792" y="2680"/>
                  <a:pt x="3091" y="2233"/>
                  <a:pt x="3168" y="2112"/>
                </a:cubicBezTo>
                <a:cubicBezTo>
                  <a:pt x="3245" y="1991"/>
                  <a:pt x="3079" y="2053"/>
                  <a:pt x="3056" y="2007"/>
                </a:cubicBezTo>
                <a:cubicBezTo>
                  <a:pt x="3033" y="1961"/>
                  <a:pt x="3012" y="1879"/>
                  <a:pt x="3031" y="1836"/>
                </a:cubicBezTo>
                <a:cubicBezTo>
                  <a:pt x="3050" y="1793"/>
                  <a:pt x="3119" y="1764"/>
                  <a:pt x="3169" y="1747"/>
                </a:cubicBezTo>
                <a:cubicBezTo>
                  <a:pt x="3219" y="1730"/>
                  <a:pt x="3260" y="1830"/>
                  <a:pt x="3332" y="1731"/>
                </a:cubicBezTo>
                <a:cubicBezTo>
                  <a:pt x="3404" y="1632"/>
                  <a:pt x="3547" y="1344"/>
                  <a:pt x="3600" y="1152"/>
                </a:cubicBezTo>
                <a:cubicBezTo>
                  <a:pt x="3653" y="960"/>
                  <a:pt x="3752" y="704"/>
                  <a:pt x="3648" y="576"/>
                </a:cubicBezTo>
                <a:cubicBezTo>
                  <a:pt x="3544" y="448"/>
                  <a:pt x="3224" y="368"/>
                  <a:pt x="2976" y="384"/>
                </a:cubicBezTo>
                <a:cubicBezTo>
                  <a:pt x="2728" y="400"/>
                  <a:pt x="2432" y="648"/>
                  <a:pt x="2160" y="672"/>
                </a:cubicBezTo>
                <a:cubicBezTo>
                  <a:pt x="1888" y="696"/>
                  <a:pt x="1632" y="624"/>
                  <a:pt x="1344" y="528"/>
                </a:cubicBezTo>
                <a:cubicBezTo>
                  <a:pt x="1056" y="432"/>
                  <a:pt x="608" y="184"/>
                  <a:pt x="432" y="96"/>
                </a:cubicBezTo>
                <a:cubicBezTo>
                  <a:pt x="256" y="8"/>
                  <a:pt x="272" y="4"/>
                  <a:pt x="288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460" name="Freeform 8"/>
          <p:cNvSpPr>
            <a:spLocks/>
          </p:cNvSpPr>
          <p:nvPr/>
        </p:nvSpPr>
        <p:spPr bwMode="auto">
          <a:xfrm>
            <a:off x="5489513" y="1657369"/>
            <a:ext cx="3155879" cy="5064321"/>
          </a:xfrm>
          <a:custGeom>
            <a:avLst/>
            <a:gdLst>
              <a:gd name="T0" fmla="*/ 3505200 w 2208"/>
              <a:gd name="T1" fmla="*/ 0 h 3312"/>
              <a:gd name="T2" fmla="*/ 2438400 w 2208"/>
              <a:gd name="T3" fmla="*/ 685800 h 3312"/>
              <a:gd name="T4" fmla="*/ 2057400 w 2208"/>
              <a:gd name="T5" fmla="*/ 1905000 h 3312"/>
              <a:gd name="T6" fmla="*/ 1447800 w 2208"/>
              <a:gd name="T7" fmla="*/ 3581400 h 3312"/>
              <a:gd name="T8" fmla="*/ 685800 w 2208"/>
              <a:gd name="T9" fmla="*/ 4648200 h 3312"/>
              <a:gd name="T10" fmla="*/ 228600 w 2208"/>
              <a:gd name="T11" fmla="*/ 5105400 h 3312"/>
              <a:gd name="T12" fmla="*/ 0 w 2208"/>
              <a:gd name="T13" fmla="*/ 5257800 h 3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08"/>
              <a:gd name="T22" fmla="*/ 0 h 3312"/>
              <a:gd name="T23" fmla="*/ 2208 w 2208"/>
              <a:gd name="T24" fmla="*/ 3312 h 3312"/>
              <a:gd name="connsiteX0" fmla="*/ 10000 w 10000"/>
              <a:gd name="connsiteY0" fmla="*/ 0 h 10000"/>
              <a:gd name="connsiteX1" fmla="*/ 8741 w 10000"/>
              <a:gd name="connsiteY1" fmla="*/ 385 h 10000"/>
              <a:gd name="connsiteX2" fmla="*/ 6957 w 10000"/>
              <a:gd name="connsiteY2" fmla="*/ 1304 h 10000"/>
              <a:gd name="connsiteX3" fmla="*/ 5870 w 10000"/>
              <a:gd name="connsiteY3" fmla="*/ 3623 h 10000"/>
              <a:gd name="connsiteX4" fmla="*/ 4130 w 10000"/>
              <a:gd name="connsiteY4" fmla="*/ 6812 h 10000"/>
              <a:gd name="connsiteX5" fmla="*/ 1957 w 10000"/>
              <a:gd name="connsiteY5" fmla="*/ 8841 h 10000"/>
              <a:gd name="connsiteX6" fmla="*/ 652 w 10000"/>
              <a:gd name="connsiteY6" fmla="*/ 9710 h 10000"/>
              <a:gd name="connsiteX7" fmla="*/ 0 w 10000"/>
              <a:gd name="connsiteY7" fmla="*/ 10000 h 10000"/>
              <a:gd name="connsiteX0" fmla="*/ 10185 w 10185"/>
              <a:gd name="connsiteY0" fmla="*/ 1154 h 9638"/>
              <a:gd name="connsiteX1" fmla="*/ 8741 w 10185"/>
              <a:gd name="connsiteY1" fmla="*/ 23 h 9638"/>
              <a:gd name="connsiteX2" fmla="*/ 6957 w 10185"/>
              <a:gd name="connsiteY2" fmla="*/ 942 h 9638"/>
              <a:gd name="connsiteX3" fmla="*/ 5870 w 10185"/>
              <a:gd name="connsiteY3" fmla="*/ 3261 h 9638"/>
              <a:gd name="connsiteX4" fmla="*/ 4130 w 10185"/>
              <a:gd name="connsiteY4" fmla="*/ 6450 h 9638"/>
              <a:gd name="connsiteX5" fmla="*/ 1957 w 10185"/>
              <a:gd name="connsiteY5" fmla="*/ 8479 h 9638"/>
              <a:gd name="connsiteX6" fmla="*/ 652 w 10185"/>
              <a:gd name="connsiteY6" fmla="*/ 9348 h 9638"/>
              <a:gd name="connsiteX7" fmla="*/ 0 w 10185"/>
              <a:gd name="connsiteY7" fmla="*/ 9638 h 9638"/>
              <a:gd name="connsiteX0" fmla="*/ 10000 w 10000"/>
              <a:gd name="connsiteY0" fmla="*/ 1179 h 9982"/>
              <a:gd name="connsiteX1" fmla="*/ 8270 w 10000"/>
              <a:gd name="connsiteY1" fmla="*/ 24 h 9982"/>
              <a:gd name="connsiteX2" fmla="*/ 6831 w 10000"/>
              <a:gd name="connsiteY2" fmla="*/ 959 h 9982"/>
              <a:gd name="connsiteX3" fmla="*/ 5763 w 10000"/>
              <a:gd name="connsiteY3" fmla="*/ 3365 h 9982"/>
              <a:gd name="connsiteX4" fmla="*/ 4055 w 10000"/>
              <a:gd name="connsiteY4" fmla="*/ 6674 h 9982"/>
              <a:gd name="connsiteX5" fmla="*/ 1921 w 10000"/>
              <a:gd name="connsiteY5" fmla="*/ 8779 h 9982"/>
              <a:gd name="connsiteX6" fmla="*/ 640 w 10000"/>
              <a:gd name="connsiteY6" fmla="*/ 9681 h 9982"/>
              <a:gd name="connsiteX7" fmla="*/ 0 w 10000"/>
              <a:gd name="connsiteY7" fmla="*/ 9982 h 9982"/>
              <a:gd name="connsiteX0" fmla="*/ 10000 w 10000"/>
              <a:gd name="connsiteY0" fmla="*/ 1181 h 10000"/>
              <a:gd name="connsiteX1" fmla="*/ 8270 w 10000"/>
              <a:gd name="connsiteY1" fmla="*/ 24 h 10000"/>
              <a:gd name="connsiteX2" fmla="*/ 6831 w 10000"/>
              <a:gd name="connsiteY2" fmla="*/ 961 h 10000"/>
              <a:gd name="connsiteX3" fmla="*/ 5763 w 10000"/>
              <a:gd name="connsiteY3" fmla="*/ 3371 h 10000"/>
              <a:gd name="connsiteX4" fmla="*/ 4055 w 10000"/>
              <a:gd name="connsiteY4" fmla="*/ 6686 h 10000"/>
              <a:gd name="connsiteX5" fmla="*/ 1921 w 10000"/>
              <a:gd name="connsiteY5" fmla="*/ 8795 h 10000"/>
              <a:gd name="connsiteX6" fmla="*/ 640 w 10000"/>
              <a:gd name="connsiteY6" fmla="*/ 9698 h 10000"/>
              <a:gd name="connsiteX7" fmla="*/ 0 w 10000"/>
              <a:gd name="connsiteY7" fmla="*/ 10000 h 10000"/>
              <a:gd name="connsiteX0" fmla="*/ 10000 w 10000"/>
              <a:gd name="connsiteY0" fmla="*/ 1163 h 9982"/>
              <a:gd name="connsiteX1" fmla="*/ 8270 w 10000"/>
              <a:gd name="connsiteY1" fmla="*/ 6 h 9982"/>
              <a:gd name="connsiteX2" fmla="*/ 6831 w 10000"/>
              <a:gd name="connsiteY2" fmla="*/ 943 h 9982"/>
              <a:gd name="connsiteX3" fmla="*/ 5763 w 10000"/>
              <a:gd name="connsiteY3" fmla="*/ 3353 h 9982"/>
              <a:gd name="connsiteX4" fmla="*/ 4055 w 10000"/>
              <a:gd name="connsiteY4" fmla="*/ 6668 h 9982"/>
              <a:gd name="connsiteX5" fmla="*/ 1921 w 10000"/>
              <a:gd name="connsiteY5" fmla="*/ 8777 h 9982"/>
              <a:gd name="connsiteX6" fmla="*/ 640 w 10000"/>
              <a:gd name="connsiteY6" fmla="*/ 9680 h 9982"/>
              <a:gd name="connsiteX7" fmla="*/ 0 w 10000"/>
              <a:gd name="connsiteY7" fmla="*/ 9982 h 9982"/>
              <a:gd name="connsiteX0" fmla="*/ 10104 w 10104"/>
              <a:gd name="connsiteY0" fmla="*/ 1714 h 9998"/>
              <a:gd name="connsiteX1" fmla="*/ 8270 w 10104"/>
              <a:gd name="connsiteY1" fmla="*/ 4 h 9998"/>
              <a:gd name="connsiteX2" fmla="*/ 6831 w 10104"/>
              <a:gd name="connsiteY2" fmla="*/ 943 h 9998"/>
              <a:gd name="connsiteX3" fmla="*/ 5763 w 10104"/>
              <a:gd name="connsiteY3" fmla="*/ 3357 h 9998"/>
              <a:gd name="connsiteX4" fmla="*/ 4055 w 10104"/>
              <a:gd name="connsiteY4" fmla="*/ 6678 h 9998"/>
              <a:gd name="connsiteX5" fmla="*/ 1921 w 10104"/>
              <a:gd name="connsiteY5" fmla="*/ 8791 h 9998"/>
              <a:gd name="connsiteX6" fmla="*/ 640 w 10104"/>
              <a:gd name="connsiteY6" fmla="*/ 9695 h 9998"/>
              <a:gd name="connsiteX7" fmla="*/ 0 w 10104"/>
              <a:gd name="connsiteY7" fmla="*/ 9998 h 9998"/>
              <a:gd name="connsiteX0" fmla="*/ 10000 w 10025"/>
              <a:gd name="connsiteY0" fmla="*/ 1714 h 10000"/>
              <a:gd name="connsiteX1" fmla="*/ 8185 w 10025"/>
              <a:gd name="connsiteY1" fmla="*/ 4 h 10000"/>
              <a:gd name="connsiteX2" fmla="*/ 6761 w 10025"/>
              <a:gd name="connsiteY2" fmla="*/ 943 h 10000"/>
              <a:gd name="connsiteX3" fmla="*/ 5704 w 10025"/>
              <a:gd name="connsiteY3" fmla="*/ 3358 h 10000"/>
              <a:gd name="connsiteX4" fmla="*/ 4013 w 10025"/>
              <a:gd name="connsiteY4" fmla="*/ 6679 h 10000"/>
              <a:gd name="connsiteX5" fmla="*/ 1901 w 10025"/>
              <a:gd name="connsiteY5" fmla="*/ 8793 h 10000"/>
              <a:gd name="connsiteX6" fmla="*/ 633 w 10025"/>
              <a:gd name="connsiteY6" fmla="*/ 9697 h 10000"/>
              <a:gd name="connsiteX7" fmla="*/ 0 w 10025"/>
              <a:gd name="connsiteY7" fmla="*/ 10000 h 10000"/>
              <a:gd name="connsiteX0" fmla="*/ 10000 w 10025"/>
              <a:gd name="connsiteY0" fmla="*/ 1714 h 10000"/>
              <a:gd name="connsiteX1" fmla="*/ 8185 w 10025"/>
              <a:gd name="connsiteY1" fmla="*/ 4 h 10000"/>
              <a:gd name="connsiteX2" fmla="*/ 6761 w 10025"/>
              <a:gd name="connsiteY2" fmla="*/ 943 h 10000"/>
              <a:gd name="connsiteX3" fmla="*/ 5704 w 10025"/>
              <a:gd name="connsiteY3" fmla="*/ 3358 h 10000"/>
              <a:gd name="connsiteX4" fmla="*/ 4013 w 10025"/>
              <a:gd name="connsiteY4" fmla="*/ 6679 h 10000"/>
              <a:gd name="connsiteX5" fmla="*/ 1901 w 10025"/>
              <a:gd name="connsiteY5" fmla="*/ 8793 h 10000"/>
              <a:gd name="connsiteX6" fmla="*/ 1070 w 10025"/>
              <a:gd name="connsiteY6" fmla="*/ 9403 h 10000"/>
              <a:gd name="connsiteX7" fmla="*/ 0 w 10025"/>
              <a:gd name="connsiteY7" fmla="*/ 10000 h 10000"/>
              <a:gd name="connsiteX0" fmla="*/ 8976 w 9001"/>
              <a:gd name="connsiteY0" fmla="*/ 1714 h 10037"/>
              <a:gd name="connsiteX1" fmla="*/ 7161 w 9001"/>
              <a:gd name="connsiteY1" fmla="*/ 4 h 10037"/>
              <a:gd name="connsiteX2" fmla="*/ 5737 w 9001"/>
              <a:gd name="connsiteY2" fmla="*/ 943 h 10037"/>
              <a:gd name="connsiteX3" fmla="*/ 4680 w 9001"/>
              <a:gd name="connsiteY3" fmla="*/ 3358 h 10037"/>
              <a:gd name="connsiteX4" fmla="*/ 2989 w 9001"/>
              <a:gd name="connsiteY4" fmla="*/ 6679 h 10037"/>
              <a:gd name="connsiteX5" fmla="*/ 877 w 9001"/>
              <a:gd name="connsiteY5" fmla="*/ 8793 h 10037"/>
              <a:gd name="connsiteX6" fmla="*/ 46 w 9001"/>
              <a:gd name="connsiteY6" fmla="*/ 9403 h 10037"/>
              <a:gd name="connsiteX7" fmla="*/ 1006 w 9001"/>
              <a:gd name="connsiteY7" fmla="*/ 10037 h 10037"/>
              <a:gd name="connsiteX0" fmla="*/ 9972 w 10000"/>
              <a:gd name="connsiteY0" fmla="*/ 1708 h 10000"/>
              <a:gd name="connsiteX1" fmla="*/ 7956 w 10000"/>
              <a:gd name="connsiteY1" fmla="*/ 4 h 10000"/>
              <a:gd name="connsiteX2" fmla="*/ 6374 w 10000"/>
              <a:gd name="connsiteY2" fmla="*/ 940 h 10000"/>
              <a:gd name="connsiteX3" fmla="*/ 5199 w 10000"/>
              <a:gd name="connsiteY3" fmla="*/ 3346 h 10000"/>
              <a:gd name="connsiteX4" fmla="*/ 3321 w 10000"/>
              <a:gd name="connsiteY4" fmla="*/ 6654 h 10000"/>
              <a:gd name="connsiteX5" fmla="*/ 974 w 10000"/>
              <a:gd name="connsiteY5" fmla="*/ 8761 h 10000"/>
              <a:gd name="connsiteX6" fmla="*/ 51 w 10000"/>
              <a:gd name="connsiteY6" fmla="*/ 9368 h 10000"/>
              <a:gd name="connsiteX7" fmla="*/ 1118 w 10000"/>
              <a:gd name="connsiteY7" fmla="*/ 10000 h 10000"/>
              <a:gd name="connsiteX0" fmla="*/ 9942 w 9970"/>
              <a:gd name="connsiteY0" fmla="*/ 1708 h 10000"/>
              <a:gd name="connsiteX1" fmla="*/ 7926 w 9970"/>
              <a:gd name="connsiteY1" fmla="*/ 4 h 10000"/>
              <a:gd name="connsiteX2" fmla="*/ 6344 w 9970"/>
              <a:gd name="connsiteY2" fmla="*/ 940 h 10000"/>
              <a:gd name="connsiteX3" fmla="*/ 5169 w 9970"/>
              <a:gd name="connsiteY3" fmla="*/ 3346 h 10000"/>
              <a:gd name="connsiteX4" fmla="*/ 3291 w 9970"/>
              <a:gd name="connsiteY4" fmla="*/ 6654 h 10000"/>
              <a:gd name="connsiteX5" fmla="*/ 944 w 9970"/>
              <a:gd name="connsiteY5" fmla="*/ 8761 h 10000"/>
              <a:gd name="connsiteX6" fmla="*/ 21 w 9970"/>
              <a:gd name="connsiteY6" fmla="*/ 9368 h 10000"/>
              <a:gd name="connsiteX7" fmla="*/ 1088 w 9970"/>
              <a:gd name="connsiteY7" fmla="*/ 10000 h 10000"/>
              <a:gd name="connsiteX0" fmla="*/ 9964 w 9992"/>
              <a:gd name="connsiteY0" fmla="*/ 1708 h 10000"/>
              <a:gd name="connsiteX1" fmla="*/ 7942 w 9992"/>
              <a:gd name="connsiteY1" fmla="*/ 4 h 10000"/>
              <a:gd name="connsiteX2" fmla="*/ 6355 w 9992"/>
              <a:gd name="connsiteY2" fmla="*/ 940 h 10000"/>
              <a:gd name="connsiteX3" fmla="*/ 5177 w 9992"/>
              <a:gd name="connsiteY3" fmla="*/ 3346 h 10000"/>
              <a:gd name="connsiteX4" fmla="*/ 3293 w 9992"/>
              <a:gd name="connsiteY4" fmla="*/ 6654 h 10000"/>
              <a:gd name="connsiteX5" fmla="*/ 939 w 9992"/>
              <a:gd name="connsiteY5" fmla="*/ 8761 h 10000"/>
              <a:gd name="connsiteX6" fmla="*/ 13 w 9992"/>
              <a:gd name="connsiteY6" fmla="*/ 9368 h 10000"/>
              <a:gd name="connsiteX7" fmla="*/ 2143 w 9992"/>
              <a:gd name="connsiteY7" fmla="*/ 10000 h 10000"/>
              <a:gd name="connsiteX0" fmla="*/ 9972 w 10000"/>
              <a:gd name="connsiteY0" fmla="*/ 1708 h 10000"/>
              <a:gd name="connsiteX1" fmla="*/ 7948 w 10000"/>
              <a:gd name="connsiteY1" fmla="*/ 4 h 10000"/>
              <a:gd name="connsiteX2" fmla="*/ 6360 w 10000"/>
              <a:gd name="connsiteY2" fmla="*/ 940 h 10000"/>
              <a:gd name="connsiteX3" fmla="*/ 5181 w 10000"/>
              <a:gd name="connsiteY3" fmla="*/ 3346 h 10000"/>
              <a:gd name="connsiteX4" fmla="*/ 3296 w 10000"/>
              <a:gd name="connsiteY4" fmla="*/ 6654 h 10000"/>
              <a:gd name="connsiteX5" fmla="*/ 940 w 10000"/>
              <a:gd name="connsiteY5" fmla="*/ 8761 h 10000"/>
              <a:gd name="connsiteX6" fmla="*/ 13 w 10000"/>
              <a:gd name="connsiteY6" fmla="*/ 9496 h 10000"/>
              <a:gd name="connsiteX7" fmla="*/ 2145 w 10000"/>
              <a:gd name="connsiteY7" fmla="*/ 10000 h 10000"/>
              <a:gd name="connsiteX0" fmla="*/ 9959 w 9987"/>
              <a:gd name="connsiteY0" fmla="*/ 1708 h 10000"/>
              <a:gd name="connsiteX1" fmla="*/ 7935 w 9987"/>
              <a:gd name="connsiteY1" fmla="*/ 4 h 10000"/>
              <a:gd name="connsiteX2" fmla="*/ 6347 w 9987"/>
              <a:gd name="connsiteY2" fmla="*/ 940 h 10000"/>
              <a:gd name="connsiteX3" fmla="*/ 5168 w 9987"/>
              <a:gd name="connsiteY3" fmla="*/ 3346 h 10000"/>
              <a:gd name="connsiteX4" fmla="*/ 3283 w 9987"/>
              <a:gd name="connsiteY4" fmla="*/ 6654 h 10000"/>
              <a:gd name="connsiteX5" fmla="*/ 927 w 9987"/>
              <a:gd name="connsiteY5" fmla="*/ 8761 h 10000"/>
              <a:gd name="connsiteX6" fmla="*/ 0 w 9987"/>
              <a:gd name="connsiteY6" fmla="*/ 9496 h 10000"/>
              <a:gd name="connsiteX7" fmla="*/ 2132 w 9987"/>
              <a:gd name="connsiteY7" fmla="*/ 10000 h 10000"/>
              <a:gd name="connsiteX0" fmla="*/ 9981 w 10009"/>
              <a:gd name="connsiteY0" fmla="*/ 1708 h 10000"/>
              <a:gd name="connsiteX1" fmla="*/ 7954 w 10009"/>
              <a:gd name="connsiteY1" fmla="*/ 4 h 10000"/>
              <a:gd name="connsiteX2" fmla="*/ 6364 w 10009"/>
              <a:gd name="connsiteY2" fmla="*/ 940 h 10000"/>
              <a:gd name="connsiteX3" fmla="*/ 5184 w 10009"/>
              <a:gd name="connsiteY3" fmla="*/ 3346 h 10000"/>
              <a:gd name="connsiteX4" fmla="*/ 3296 w 10009"/>
              <a:gd name="connsiteY4" fmla="*/ 6654 h 10000"/>
              <a:gd name="connsiteX5" fmla="*/ 937 w 10009"/>
              <a:gd name="connsiteY5" fmla="*/ 8761 h 10000"/>
              <a:gd name="connsiteX6" fmla="*/ 9 w 10009"/>
              <a:gd name="connsiteY6" fmla="*/ 9496 h 10000"/>
              <a:gd name="connsiteX7" fmla="*/ 1440 w 10009"/>
              <a:gd name="connsiteY7" fmla="*/ 9903 h 10000"/>
              <a:gd name="connsiteX8" fmla="*/ 2144 w 10009"/>
              <a:gd name="connsiteY8" fmla="*/ 10000 h 10000"/>
              <a:gd name="connsiteX0" fmla="*/ 9981 w 10009"/>
              <a:gd name="connsiteY0" fmla="*/ 1708 h 10000"/>
              <a:gd name="connsiteX1" fmla="*/ 7954 w 10009"/>
              <a:gd name="connsiteY1" fmla="*/ 4 h 10000"/>
              <a:gd name="connsiteX2" fmla="*/ 6364 w 10009"/>
              <a:gd name="connsiteY2" fmla="*/ 940 h 10000"/>
              <a:gd name="connsiteX3" fmla="*/ 5184 w 10009"/>
              <a:gd name="connsiteY3" fmla="*/ 3346 h 10000"/>
              <a:gd name="connsiteX4" fmla="*/ 3296 w 10009"/>
              <a:gd name="connsiteY4" fmla="*/ 6654 h 10000"/>
              <a:gd name="connsiteX5" fmla="*/ 937 w 10009"/>
              <a:gd name="connsiteY5" fmla="*/ 8761 h 10000"/>
              <a:gd name="connsiteX6" fmla="*/ 9 w 10009"/>
              <a:gd name="connsiteY6" fmla="*/ 9496 h 10000"/>
              <a:gd name="connsiteX7" fmla="*/ 1440 w 10009"/>
              <a:gd name="connsiteY7" fmla="*/ 9903 h 10000"/>
              <a:gd name="connsiteX8" fmla="*/ 2144 w 10009"/>
              <a:gd name="connsiteY8" fmla="*/ 10000 h 10000"/>
              <a:gd name="connsiteX0" fmla="*/ 9981 w 10009"/>
              <a:gd name="connsiteY0" fmla="*/ 1708 h 10037"/>
              <a:gd name="connsiteX1" fmla="*/ 7954 w 10009"/>
              <a:gd name="connsiteY1" fmla="*/ 4 h 10037"/>
              <a:gd name="connsiteX2" fmla="*/ 6364 w 10009"/>
              <a:gd name="connsiteY2" fmla="*/ 940 h 10037"/>
              <a:gd name="connsiteX3" fmla="*/ 5184 w 10009"/>
              <a:gd name="connsiteY3" fmla="*/ 3346 h 10037"/>
              <a:gd name="connsiteX4" fmla="*/ 3296 w 10009"/>
              <a:gd name="connsiteY4" fmla="*/ 6654 h 10037"/>
              <a:gd name="connsiteX5" fmla="*/ 937 w 10009"/>
              <a:gd name="connsiteY5" fmla="*/ 8761 h 10037"/>
              <a:gd name="connsiteX6" fmla="*/ 9 w 10009"/>
              <a:gd name="connsiteY6" fmla="*/ 9496 h 10037"/>
              <a:gd name="connsiteX7" fmla="*/ 1440 w 10009"/>
              <a:gd name="connsiteY7" fmla="*/ 9903 h 10037"/>
              <a:gd name="connsiteX8" fmla="*/ 5416 w 10009"/>
              <a:gd name="connsiteY8" fmla="*/ 10037 h 10037"/>
              <a:gd name="connsiteX0" fmla="*/ 9981 w 10009"/>
              <a:gd name="connsiteY0" fmla="*/ 1708 h 9964"/>
              <a:gd name="connsiteX1" fmla="*/ 7954 w 10009"/>
              <a:gd name="connsiteY1" fmla="*/ 4 h 9964"/>
              <a:gd name="connsiteX2" fmla="*/ 6364 w 10009"/>
              <a:gd name="connsiteY2" fmla="*/ 940 h 9964"/>
              <a:gd name="connsiteX3" fmla="*/ 5184 w 10009"/>
              <a:gd name="connsiteY3" fmla="*/ 3346 h 9964"/>
              <a:gd name="connsiteX4" fmla="*/ 3296 w 10009"/>
              <a:gd name="connsiteY4" fmla="*/ 6654 h 9964"/>
              <a:gd name="connsiteX5" fmla="*/ 937 w 10009"/>
              <a:gd name="connsiteY5" fmla="*/ 8761 h 9964"/>
              <a:gd name="connsiteX6" fmla="*/ 9 w 10009"/>
              <a:gd name="connsiteY6" fmla="*/ 9496 h 9964"/>
              <a:gd name="connsiteX7" fmla="*/ 1440 w 10009"/>
              <a:gd name="connsiteY7" fmla="*/ 9903 h 9964"/>
              <a:gd name="connsiteX8" fmla="*/ 9032 w 10009"/>
              <a:gd name="connsiteY8" fmla="*/ 9964 h 9964"/>
              <a:gd name="connsiteX0" fmla="*/ 9694 w 9722"/>
              <a:gd name="connsiteY0" fmla="*/ 1714 h 10000"/>
              <a:gd name="connsiteX1" fmla="*/ 7669 w 9722"/>
              <a:gd name="connsiteY1" fmla="*/ 4 h 10000"/>
              <a:gd name="connsiteX2" fmla="*/ 6080 w 9722"/>
              <a:gd name="connsiteY2" fmla="*/ 943 h 10000"/>
              <a:gd name="connsiteX3" fmla="*/ 4901 w 9722"/>
              <a:gd name="connsiteY3" fmla="*/ 3358 h 10000"/>
              <a:gd name="connsiteX4" fmla="*/ 3015 w 9722"/>
              <a:gd name="connsiteY4" fmla="*/ 6678 h 10000"/>
              <a:gd name="connsiteX5" fmla="*/ 658 w 9722"/>
              <a:gd name="connsiteY5" fmla="*/ 8793 h 10000"/>
              <a:gd name="connsiteX6" fmla="*/ 18 w 9722"/>
              <a:gd name="connsiteY6" fmla="*/ 9695 h 10000"/>
              <a:gd name="connsiteX7" fmla="*/ 1161 w 9722"/>
              <a:gd name="connsiteY7" fmla="*/ 9939 h 10000"/>
              <a:gd name="connsiteX8" fmla="*/ 8746 w 9722"/>
              <a:gd name="connsiteY8" fmla="*/ 10000 h 10000"/>
              <a:gd name="connsiteX0" fmla="*/ 10011 w 10040"/>
              <a:gd name="connsiteY0" fmla="*/ 1714 h 10000"/>
              <a:gd name="connsiteX1" fmla="*/ 7928 w 10040"/>
              <a:gd name="connsiteY1" fmla="*/ 4 h 10000"/>
              <a:gd name="connsiteX2" fmla="*/ 6294 w 10040"/>
              <a:gd name="connsiteY2" fmla="*/ 943 h 10000"/>
              <a:gd name="connsiteX3" fmla="*/ 5081 w 10040"/>
              <a:gd name="connsiteY3" fmla="*/ 3358 h 10000"/>
              <a:gd name="connsiteX4" fmla="*/ 3141 w 10040"/>
              <a:gd name="connsiteY4" fmla="*/ 6678 h 10000"/>
              <a:gd name="connsiteX5" fmla="*/ 717 w 10040"/>
              <a:gd name="connsiteY5" fmla="*/ 8793 h 10000"/>
              <a:gd name="connsiteX6" fmla="*/ 59 w 10040"/>
              <a:gd name="connsiteY6" fmla="*/ 9695 h 10000"/>
              <a:gd name="connsiteX7" fmla="*/ 1234 w 10040"/>
              <a:gd name="connsiteY7" fmla="*/ 9939 h 10000"/>
              <a:gd name="connsiteX8" fmla="*/ 9036 w 10040"/>
              <a:gd name="connsiteY8" fmla="*/ 10000 h 10000"/>
              <a:gd name="connsiteX0" fmla="*/ 10011 w 10040"/>
              <a:gd name="connsiteY0" fmla="*/ 1714 h 10000"/>
              <a:gd name="connsiteX1" fmla="*/ 7928 w 10040"/>
              <a:gd name="connsiteY1" fmla="*/ 4 h 10000"/>
              <a:gd name="connsiteX2" fmla="*/ 6294 w 10040"/>
              <a:gd name="connsiteY2" fmla="*/ 943 h 10000"/>
              <a:gd name="connsiteX3" fmla="*/ 5081 w 10040"/>
              <a:gd name="connsiteY3" fmla="*/ 3358 h 10000"/>
              <a:gd name="connsiteX4" fmla="*/ 3141 w 10040"/>
              <a:gd name="connsiteY4" fmla="*/ 6678 h 10000"/>
              <a:gd name="connsiteX5" fmla="*/ 717 w 10040"/>
              <a:gd name="connsiteY5" fmla="*/ 8793 h 10000"/>
              <a:gd name="connsiteX6" fmla="*/ 59 w 10040"/>
              <a:gd name="connsiteY6" fmla="*/ 9695 h 10000"/>
              <a:gd name="connsiteX7" fmla="*/ 1234 w 10040"/>
              <a:gd name="connsiteY7" fmla="*/ 9939 h 10000"/>
              <a:gd name="connsiteX8" fmla="*/ 9036 w 10040"/>
              <a:gd name="connsiteY8" fmla="*/ 10000 h 10000"/>
              <a:gd name="connsiteX0" fmla="*/ 10011 w 10040"/>
              <a:gd name="connsiteY0" fmla="*/ 1714 h 10059"/>
              <a:gd name="connsiteX1" fmla="*/ 7928 w 10040"/>
              <a:gd name="connsiteY1" fmla="*/ 4 h 10059"/>
              <a:gd name="connsiteX2" fmla="*/ 6294 w 10040"/>
              <a:gd name="connsiteY2" fmla="*/ 943 h 10059"/>
              <a:gd name="connsiteX3" fmla="*/ 5081 w 10040"/>
              <a:gd name="connsiteY3" fmla="*/ 3358 h 10059"/>
              <a:gd name="connsiteX4" fmla="*/ 3141 w 10040"/>
              <a:gd name="connsiteY4" fmla="*/ 6678 h 10059"/>
              <a:gd name="connsiteX5" fmla="*/ 717 w 10040"/>
              <a:gd name="connsiteY5" fmla="*/ 8793 h 10059"/>
              <a:gd name="connsiteX6" fmla="*/ 59 w 10040"/>
              <a:gd name="connsiteY6" fmla="*/ 9695 h 10059"/>
              <a:gd name="connsiteX7" fmla="*/ 2266 w 10040"/>
              <a:gd name="connsiteY7" fmla="*/ 10031 h 10059"/>
              <a:gd name="connsiteX8" fmla="*/ 9036 w 10040"/>
              <a:gd name="connsiteY8" fmla="*/ 10000 h 10059"/>
              <a:gd name="connsiteX0" fmla="*/ 10011 w 10040"/>
              <a:gd name="connsiteY0" fmla="*/ 1714 h 10031"/>
              <a:gd name="connsiteX1" fmla="*/ 7928 w 10040"/>
              <a:gd name="connsiteY1" fmla="*/ 4 h 10031"/>
              <a:gd name="connsiteX2" fmla="*/ 6294 w 10040"/>
              <a:gd name="connsiteY2" fmla="*/ 943 h 10031"/>
              <a:gd name="connsiteX3" fmla="*/ 5081 w 10040"/>
              <a:gd name="connsiteY3" fmla="*/ 3358 h 10031"/>
              <a:gd name="connsiteX4" fmla="*/ 3141 w 10040"/>
              <a:gd name="connsiteY4" fmla="*/ 6678 h 10031"/>
              <a:gd name="connsiteX5" fmla="*/ 717 w 10040"/>
              <a:gd name="connsiteY5" fmla="*/ 8793 h 10031"/>
              <a:gd name="connsiteX6" fmla="*/ 59 w 10040"/>
              <a:gd name="connsiteY6" fmla="*/ 9695 h 10031"/>
              <a:gd name="connsiteX7" fmla="*/ 2266 w 10040"/>
              <a:gd name="connsiteY7" fmla="*/ 10031 h 10031"/>
              <a:gd name="connsiteX8" fmla="*/ 9036 w 10040"/>
              <a:gd name="connsiteY8" fmla="*/ 10000 h 10031"/>
              <a:gd name="connsiteX0" fmla="*/ 10011 w 10040"/>
              <a:gd name="connsiteY0" fmla="*/ 1714 h 10031"/>
              <a:gd name="connsiteX1" fmla="*/ 7928 w 10040"/>
              <a:gd name="connsiteY1" fmla="*/ 4 h 10031"/>
              <a:gd name="connsiteX2" fmla="*/ 6294 w 10040"/>
              <a:gd name="connsiteY2" fmla="*/ 943 h 10031"/>
              <a:gd name="connsiteX3" fmla="*/ 5081 w 10040"/>
              <a:gd name="connsiteY3" fmla="*/ 3358 h 10031"/>
              <a:gd name="connsiteX4" fmla="*/ 3141 w 10040"/>
              <a:gd name="connsiteY4" fmla="*/ 6678 h 10031"/>
              <a:gd name="connsiteX5" fmla="*/ 717 w 10040"/>
              <a:gd name="connsiteY5" fmla="*/ 8793 h 10031"/>
              <a:gd name="connsiteX6" fmla="*/ 59 w 10040"/>
              <a:gd name="connsiteY6" fmla="*/ 9695 h 10031"/>
              <a:gd name="connsiteX7" fmla="*/ 2266 w 10040"/>
              <a:gd name="connsiteY7" fmla="*/ 10031 h 10031"/>
              <a:gd name="connsiteX8" fmla="*/ 9036 w 10040"/>
              <a:gd name="connsiteY8" fmla="*/ 10000 h 10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40" h="10031">
                <a:moveTo>
                  <a:pt x="10011" y="1714"/>
                </a:moveTo>
                <a:cubicBezTo>
                  <a:pt x="10279" y="2130"/>
                  <a:pt x="8671" y="-93"/>
                  <a:pt x="7928" y="4"/>
                </a:cubicBezTo>
                <a:cubicBezTo>
                  <a:pt x="7186" y="82"/>
                  <a:pt x="6768" y="384"/>
                  <a:pt x="6294" y="943"/>
                </a:cubicBezTo>
                <a:cubicBezTo>
                  <a:pt x="5821" y="1501"/>
                  <a:pt x="5607" y="2401"/>
                  <a:pt x="5081" y="3358"/>
                </a:cubicBezTo>
                <a:cubicBezTo>
                  <a:pt x="4557" y="4315"/>
                  <a:pt x="3868" y="5773"/>
                  <a:pt x="3141" y="6678"/>
                </a:cubicBezTo>
                <a:cubicBezTo>
                  <a:pt x="2414" y="7585"/>
                  <a:pt x="1231" y="8290"/>
                  <a:pt x="717" y="8793"/>
                </a:cubicBezTo>
                <a:cubicBezTo>
                  <a:pt x="204" y="9296"/>
                  <a:pt x="-146" y="9340"/>
                  <a:pt x="59" y="9695"/>
                </a:cubicBezTo>
                <a:cubicBezTo>
                  <a:pt x="351" y="10070"/>
                  <a:pt x="1369" y="10002"/>
                  <a:pt x="2266" y="10031"/>
                </a:cubicBezTo>
                <a:lnTo>
                  <a:pt x="9036" y="10000"/>
                </a:lnTo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1" name="Oval 9"/>
          <p:cNvSpPr>
            <a:spLocks noChangeArrowheads="1"/>
          </p:cNvSpPr>
          <p:nvPr/>
        </p:nvSpPr>
        <p:spPr bwMode="auto">
          <a:xfrm>
            <a:off x="4191000" y="2971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Oval 10"/>
          <p:cNvSpPr>
            <a:spLocks noChangeArrowheads="1"/>
          </p:cNvSpPr>
          <p:nvPr/>
        </p:nvSpPr>
        <p:spPr bwMode="auto">
          <a:xfrm>
            <a:off x="4114800" y="3733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Oval 11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Oval 12"/>
          <p:cNvSpPr>
            <a:spLocks noChangeArrowheads="1"/>
          </p:cNvSpPr>
          <p:nvPr/>
        </p:nvSpPr>
        <p:spPr bwMode="auto">
          <a:xfrm>
            <a:off x="5334000" y="32766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5" name="AutoShape 14"/>
          <p:cNvSpPr>
            <a:spLocks noChangeArrowheads="1"/>
          </p:cNvSpPr>
          <p:nvPr/>
        </p:nvSpPr>
        <p:spPr bwMode="auto">
          <a:xfrm>
            <a:off x="4419600" y="3962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AutoShape 15"/>
          <p:cNvSpPr>
            <a:spLocks noChangeArrowheads="1"/>
          </p:cNvSpPr>
          <p:nvPr/>
        </p:nvSpPr>
        <p:spPr bwMode="auto">
          <a:xfrm>
            <a:off x="4267200" y="3886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7" name="AutoShape 16"/>
          <p:cNvSpPr>
            <a:spLocks noChangeArrowheads="1"/>
          </p:cNvSpPr>
          <p:nvPr/>
        </p:nvSpPr>
        <p:spPr bwMode="auto">
          <a:xfrm>
            <a:off x="54102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8" name="AutoShape 17"/>
          <p:cNvSpPr>
            <a:spLocks noChangeArrowheads="1"/>
          </p:cNvSpPr>
          <p:nvPr/>
        </p:nvSpPr>
        <p:spPr bwMode="auto">
          <a:xfrm>
            <a:off x="54864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9" name="AutoShape 18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0" name="AutoShape 19"/>
          <p:cNvSpPr>
            <a:spLocks noChangeArrowheads="1"/>
          </p:cNvSpPr>
          <p:nvPr/>
        </p:nvSpPr>
        <p:spPr bwMode="auto">
          <a:xfrm>
            <a:off x="4419600" y="3276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1" name="AutoShape 20"/>
          <p:cNvSpPr>
            <a:spLocks noChangeArrowheads="1"/>
          </p:cNvSpPr>
          <p:nvPr/>
        </p:nvSpPr>
        <p:spPr bwMode="auto">
          <a:xfrm>
            <a:off x="4419600" y="3048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2" name="AutoShape 21"/>
          <p:cNvSpPr>
            <a:spLocks noChangeArrowheads="1"/>
          </p:cNvSpPr>
          <p:nvPr/>
        </p:nvSpPr>
        <p:spPr bwMode="auto">
          <a:xfrm>
            <a:off x="4267200" y="3124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3" name="AutoShape 22"/>
          <p:cNvSpPr>
            <a:spLocks noChangeArrowheads="1"/>
          </p:cNvSpPr>
          <p:nvPr/>
        </p:nvSpPr>
        <p:spPr bwMode="auto">
          <a:xfrm>
            <a:off x="5486400" y="2590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4" name="AutoShape 23"/>
          <p:cNvSpPr>
            <a:spLocks noChangeArrowheads="1"/>
          </p:cNvSpPr>
          <p:nvPr/>
        </p:nvSpPr>
        <p:spPr bwMode="auto">
          <a:xfrm>
            <a:off x="5334000" y="2514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5" name="AutoShape 24"/>
          <p:cNvSpPr>
            <a:spLocks noChangeArrowheads="1"/>
          </p:cNvSpPr>
          <p:nvPr/>
        </p:nvSpPr>
        <p:spPr bwMode="auto">
          <a:xfrm>
            <a:off x="4419600" y="3810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AutoShape 25"/>
          <p:cNvSpPr>
            <a:spLocks noChangeArrowheads="1"/>
          </p:cNvSpPr>
          <p:nvPr/>
        </p:nvSpPr>
        <p:spPr bwMode="auto">
          <a:xfrm>
            <a:off x="5562600" y="3581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7" name="AutoShape 26"/>
          <p:cNvSpPr>
            <a:spLocks noChangeArrowheads="1"/>
          </p:cNvSpPr>
          <p:nvPr/>
        </p:nvSpPr>
        <p:spPr bwMode="auto">
          <a:xfrm>
            <a:off x="5638800" y="3429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8" name="AutoShape 27"/>
          <p:cNvSpPr>
            <a:spLocks noChangeArrowheads="1"/>
          </p:cNvSpPr>
          <p:nvPr/>
        </p:nvSpPr>
        <p:spPr bwMode="auto">
          <a:xfrm>
            <a:off x="57150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9" name="AutoShape 28"/>
          <p:cNvSpPr>
            <a:spLocks noChangeArrowheads="1"/>
          </p:cNvSpPr>
          <p:nvPr/>
        </p:nvSpPr>
        <p:spPr bwMode="auto">
          <a:xfrm>
            <a:off x="55626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AutoShape 29"/>
          <p:cNvSpPr>
            <a:spLocks noChangeArrowheads="1"/>
          </p:cNvSpPr>
          <p:nvPr/>
        </p:nvSpPr>
        <p:spPr bwMode="auto">
          <a:xfrm>
            <a:off x="54864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AutoShape 30"/>
          <p:cNvSpPr>
            <a:spLocks noChangeArrowheads="1"/>
          </p:cNvSpPr>
          <p:nvPr/>
        </p:nvSpPr>
        <p:spPr bwMode="auto">
          <a:xfrm>
            <a:off x="55626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2" name="AutoShape 31"/>
          <p:cNvSpPr>
            <a:spLocks noChangeArrowheads="1"/>
          </p:cNvSpPr>
          <p:nvPr/>
        </p:nvSpPr>
        <p:spPr bwMode="auto">
          <a:xfrm>
            <a:off x="5715000" y="4800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3" name="AutoShape 32"/>
          <p:cNvSpPr>
            <a:spLocks noChangeArrowheads="1"/>
          </p:cNvSpPr>
          <p:nvPr/>
        </p:nvSpPr>
        <p:spPr bwMode="auto">
          <a:xfrm>
            <a:off x="5791200" y="4572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4" name="AutoShape 33"/>
          <p:cNvSpPr>
            <a:spLocks noChangeArrowheads="1"/>
          </p:cNvSpPr>
          <p:nvPr/>
        </p:nvSpPr>
        <p:spPr bwMode="auto">
          <a:xfrm>
            <a:off x="60198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5" name="AutoShape 34"/>
          <p:cNvSpPr>
            <a:spLocks noChangeArrowheads="1"/>
          </p:cNvSpPr>
          <p:nvPr/>
        </p:nvSpPr>
        <p:spPr bwMode="auto">
          <a:xfrm>
            <a:off x="60198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6" name="AutoShape 35"/>
          <p:cNvSpPr>
            <a:spLocks noChangeArrowheads="1"/>
          </p:cNvSpPr>
          <p:nvPr/>
        </p:nvSpPr>
        <p:spPr bwMode="auto">
          <a:xfrm>
            <a:off x="5715000" y="4343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7" name="AutoShape 36"/>
          <p:cNvSpPr>
            <a:spLocks noChangeArrowheads="1"/>
          </p:cNvSpPr>
          <p:nvPr/>
        </p:nvSpPr>
        <p:spPr bwMode="auto">
          <a:xfrm>
            <a:off x="67818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8" name="AutoShape 37"/>
          <p:cNvSpPr>
            <a:spLocks noChangeArrowheads="1"/>
          </p:cNvSpPr>
          <p:nvPr/>
        </p:nvSpPr>
        <p:spPr bwMode="auto">
          <a:xfrm>
            <a:off x="5410200" y="5257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9" name="AutoShape 38"/>
          <p:cNvSpPr>
            <a:spLocks noChangeArrowheads="1"/>
          </p:cNvSpPr>
          <p:nvPr/>
        </p:nvSpPr>
        <p:spPr bwMode="auto">
          <a:xfrm>
            <a:off x="5715000" y="5181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0" name="AutoShape 39"/>
          <p:cNvSpPr>
            <a:spLocks noChangeArrowheads="1"/>
          </p:cNvSpPr>
          <p:nvPr/>
        </p:nvSpPr>
        <p:spPr bwMode="auto">
          <a:xfrm>
            <a:off x="63246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1" name="AutoShape 40"/>
          <p:cNvSpPr>
            <a:spLocks noChangeArrowheads="1"/>
          </p:cNvSpPr>
          <p:nvPr/>
        </p:nvSpPr>
        <p:spPr bwMode="auto">
          <a:xfrm>
            <a:off x="64770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2" name="AutoShape 41"/>
          <p:cNvSpPr>
            <a:spLocks noChangeArrowheads="1"/>
          </p:cNvSpPr>
          <p:nvPr/>
        </p:nvSpPr>
        <p:spPr bwMode="auto">
          <a:xfrm>
            <a:off x="5257800" y="5638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3" name="AutoShape 42"/>
          <p:cNvSpPr>
            <a:spLocks noChangeArrowheads="1"/>
          </p:cNvSpPr>
          <p:nvPr/>
        </p:nvSpPr>
        <p:spPr bwMode="auto">
          <a:xfrm>
            <a:off x="6172200" y="4648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4" name="AutoShape 43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5181600" y="1752600"/>
            <a:ext cx="304800" cy="166688"/>
            <a:chOff x="3072" y="2919"/>
            <a:chExt cx="192" cy="105"/>
          </a:xfrm>
        </p:grpSpPr>
        <p:sp>
          <p:nvSpPr>
            <p:cNvPr id="19523" name="Freeform 4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4" name="AutoShape 4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96" name="Freeform 52"/>
          <p:cNvSpPr>
            <a:spLocks/>
          </p:cNvSpPr>
          <p:nvPr/>
        </p:nvSpPr>
        <p:spPr bwMode="auto">
          <a:xfrm rot="-3600000">
            <a:off x="6261100" y="5030788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7" name="AutoShape 53"/>
          <p:cNvSpPr>
            <a:spLocks noChangeArrowheads="1"/>
          </p:cNvSpPr>
          <p:nvPr/>
        </p:nvSpPr>
        <p:spPr bwMode="auto">
          <a:xfrm rot="7200000">
            <a:off x="6330950" y="50419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 rot="-3000000">
            <a:off x="5569744" y="6012656"/>
            <a:ext cx="304800" cy="166688"/>
            <a:chOff x="3072" y="2919"/>
            <a:chExt cx="192" cy="105"/>
          </a:xfrm>
        </p:grpSpPr>
        <p:sp>
          <p:nvSpPr>
            <p:cNvPr id="19521" name="Freeform 55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AutoShape 56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 rot="-4500000">
            <a:off x="7017544" y="2888456"/>
            <a:ext cx="304800" cy="166688"/>
            <a:chOff x="3072" y="2919"/>
            <a:chExt cx="192" cy="105"/>
          </a:xfrm>
        </p:grpSpPr>
        <p:sp>
          <p:nvSpPr>
            <p:cNvPr id="19519" name="Freeform 5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0" name="AutoShape 5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00" name="Freeform 60"/>
          <p:cNvSpPr>
            <a:spLocks/>
          </p:cNvSpPr>
          <p:nvPr/>
        </p:nvSpPr>
        <p:spPr bwMode="auto">
          <a:xfrm rot="-4500000">
            <a:off x="6781800" y="37338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1" name="Freeform 62"/>
          <p:cNvSpPr>
            <a:spLocks/>
          </p:cNvSpPr>
          <p:nvPr/>
        </p:nvSpPr>
        <p:spPr bwMode="auto">
          <a:xfrm rot="-3600000">
            <a:off x="6019800" y="54102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76200 w 192"/>
              <a:gd name="T3" fmla="*/ 82550 h 96"/>
              <a:gd name="T4" fmla="*/ 228600 w 192"/>
              <a:gd name="T5" fmla="*/ 82550 h 96"/>
              <a:gd name="T6" fmla="*/ 228600 w 192"/>
              <a:gd name="T7" fmla="*/ 0 h 96"/>
              <a:gd name="T8" fmla="*/ 304800 w 192"/>
              <a:gd name="T9" fmla="*/ 0 h 96"/>
              <a:gd name="T10" fmla="*/ 304800 w 192"/>
              <a:gd name="T11" fmla="*/ 76200 h 96"/>
              <a:gd name="T12" fmla="*/ 304800 w 192"/>
              <a:gd name="T13" fmla="*/ 152400 h 96"/>
              <a:gd name="T14" fmla="*/ 0 w 192"/>
              <a:gd name="T15" fmla="*/ 152400 h 96"/>
              <a:gd name="T16" fmla="*/ 0 w 192"/>
              <a:gd name="T17" fmla="*/ 0 h 96"/>
              <a:gd name="T18" fmla="*/ 76200 w 192"/>
              <a:gd name="T19" fmla="*/ 0 h 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2"/>
              <a:gd name="T31" fmla="*/ 0 h 96"/>
              <a:gd name="T32" fmla="*/ 192 w 192"/>
              <a:gd name="T33" fmla="*/ 96 h 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2" h="96">
                <a:moveTo>
                  <a:pt x="48" y="0"/>
                </a:moveTo>
                <a:lnTo>
                  <a:pt x="48" y="52"/>
                </a:lnTo>
                <a:lnTo>
                  <a:pt x="144" y="52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2" name="Freeform 63"/>
          <p:cNvSpPr>
            <a:spLocks/>
          </p:cNvSpPr>
          <p:nvPr/>
        </p:nvSpPr>
        <p:spPr bwMode="auto">
          <a:xfrm rot="-4500000">
            <a:off x="6553200" y="44196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68"/>
          <p:cNvGrpSpPr>
            <a:grpSpLocks/>
          </p:cNvGrpSpPr>
          <p:nvPr/>
        </p:nvGrpSpPr>
        <p:grpSpPr bwMode="auto">
          <a:xfrm rot="6300000">
            <a:off x="6255544" y="2659856"/>
            <a:ext cx="304800" cy="166688"/>
            <a:chOff x="3072" y="2919"/>
            <a:chExt cx="192" cy="105"/>
          </a:xfrm>
        </p:grpSpPr>
        <p:sp>
          <p:nvSpPr>
            <p:cNvPr id="19517" name="Freeform 69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8" name="AutoShape 70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04" name="Rectangle 71"/>
          <p:cNvSpPr>
            <a:spLocks noChangeArrowheads="1"/>
          </p:cNvSpPr>
          <p:nvPr/>
        </p:nvSpPr>
        <p:spPr bwMode="auto">
          <a:xfrm rot="-2700000">
            <a:off x="4876800" y="5181600"/>
            <a:ext cx="1524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5" name="Line 72"/>
          <p:cNvSpPr>
            <a:spLocks noChangeShapeType="1"/>
          </p:cNvSpPr>
          <p:nvPr/>
        </p:nvSpPr>
        <p:spPr bwMode="auto">
          <a:xfrm flipH="1" flipV="1">
            <a:off x="4670425" y="5081588"/>
            <a:ext cx="5334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6" name="AutoShape 73"/>
          <p:cNvSpPr>
            <a:spLocks noChangeArrowheads="1"/>
          </p:cNvSpPr>
          <p:nvPr/>
        </p:nvSpPr>
        <p:spPr bwMode="auto">
          <a:xfrm>
            <a:off x="4648200" y="4876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7" name="AutoShape 74"/>
          <p:cNvSpPr>
            <a:spLocks noChangeArrowheads="1"/>
          </p:cNvSpPr>
          <p:nvPr/>
        </p:nvSpPr>
        <p:spPr bwMode="auto">
          <a:xfrm>
            <a:off x="4495800" y="4953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8" name="AutoShape 76"/>
          <p:cNvSpPr>
            <a:spLocks noChangeArrowheads="1"/>
          </p:cNvSpPr>
          <p:nvPr/>
        </p:nvSpPr>
        <p:spPr bwMode="auto">
          <a:xfrm>
            <a:off x="6705600" y="1295400"/>
            <a:ext cx="381000" cy="304800"/>
          </a:xfrm>
          <a:prstGeom prst="hexagon">
            <a:avLst>
              <a:gd name="adj" fmla="val 3125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9" name="AutoShape 77"/>
          <p:cNvSpPr>
            <a:spLocks noChangeArrowheads="1"/>
          </p:cNvSpPr>
          <p:nvPr/>
        </p:nvSpPr>
        <p:spPr bwMode="auto">
          <a:xfrm>
            <a:off x="7086600" y="1905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0" name="AutoShape 80"/>
          <p:cNvSpPr>
            <a:spLocks noChangeArrowheads="1"/>
          </p:cNvSpPr>
          <p:nvPr/>
        </p:nvSpPr>
        <p:spPr bwMode="auto">
          <a:xfrm rot="10800000">
            <a:off x="6629400" y="1600200"/>
            <a:ext cx="533400" cy="228600"/>
          </a:xfrm>
          <a:prstGeom prst="curvedUpArrow">
            <a:avLst>
              <a:gd name="adj1" fmla="val 46667"/>
              <a:gd name="adj2" fmla="val 93333"/>
              <a:gd name="adj3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1" name="Oval 81"/>
          <p:cNvSpPr>
            <a:spLocks noChangeArrowheads="1"/>
          </p:cNvSpPr>
          <p:nvPr/>
        </p:nvSpPr>
        <p:spPr bwMode="auto">
          <a:xfrm>
            <a:off x="66294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2" name="Oval 82"/>
          <p:cNvSpPr>
            <a:spLocks noChangeArrowheads="1"/>
          </p:cNvSpPr>
          <p:nvPr/>
        </p:nvSpPr>
        <p:spPr bwMode="auto">
          <a:xfrm>
            <a:off x="6681788" y="1965325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3" name="Oval 83"/>
          <p:cNvSpPr>
            <a:spLocks noChangeArrowheads="1"/>
          </p:cNvSpPr>
          <p:nvPr/>
        </p:nvSpPr>
        <p:spPr bwMode="auto">
          <a:xfrm>
            <a:off x="6781800" y="19812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4" name="Oval 84"/>
          <p:cNvSpPr>
            <a:spLocks noChangeArrowheads="1"/>
          </p:cNvSpPr>
          <p:nvPr/>
        </p:nvSpPr>
        <p:spPr bwMode="auto">
          <a:xfrm>
            <a:off x="67056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5" name="Oval 85"/>
          <p:cNvSpPr>
            <a:spLocks noChangeArrowheads="1"/>
          </p:cNvSpPr>
          <p:nvPr/>
        </p:nvSpPr>
        <p:spPr bwMode="auto">
          <a:xfrm>
            <a:off x="6781800" y="193675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6" name="Line 86"/>
          <p:cNvSpPr>
            <a:spLocks noChangeShapeType="1"/>
          </p:cNvSpPr>
          <p:nvPr/>
        </p:nvSpPr>
        <p:spPr bwMode="auto">
          <a:xfrm flipH="1" flipV="1">
            <a:off x="4343400" y="4038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833506" y="5517448"/>
            <a:ext cx="1121296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US" dirty="0" smtClean="0">
                <a:latin typeface="Helvetica"/>
                <a:cs typeface="Helvetica"/>
              </a:rPr>
              <a:t>Receptor</a:t>
            </a:r>
          </a:p>
          <a:p>
            <a:pPr algn="ctr"/>
            <a:r>
              <a:rPr lang="en-US" dirty="0" smtClean="0">
                <a:latin typeface="Helvetica"/>
                <a:cs typeface="Helvetica"/>
              </a:rPr>
              <a:t>binding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1" name="Line 72"/>
          <p:cNvSpPr>
            <a:spLocks noChangeShapeType="1"/>
          </p:cNvSpPr>
          <p:nvPr/>
        </p:nvSpPr>
        <p:spPr bwMode="auto">
          <a:xfrm>
            <a:off x="1453427" y="2514600"/>
            <a:ext cx="2245426" cy="762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35780" y="2340448"/>
            <a:ext cx="176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Action potential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3" name="Line 69"/>
          <p:cNvSpPr>
            <a:spLocks noChangeShapeType="1"/>
          </p:cNvSpPr>
          <p:nvPr/>
        </p:nvSpPr>
        <p:spPr bwMode="auto">
          <a:xfrm flipH="1">
            <a:off x="5943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Line 70"/>
          <p:cNvSpPr>
            <a:spLocks noChangeShapeType="1"/>
          </p:cNvSpPr>
          <p:nvPr/>
        </p:nvSpPr>
        <p:spPr bwMode="auto">
          <a:xfrm flipH="1" flipV="1">
            <a:off x="6553200" y="52578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97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reeform 1041"/>
          <p:cNvSpPr>
            <a:spLocks/>
          </p:cNvSpPr>
          <p:nvPr/>
        </p:nvSpPr>
        <p:spPr bwMode="auto">
          <a:xfrm>
            <a:off x="3500438" y="2819400"/>
            <a:ext cx="2138362" cy="1060450"/>
          </a:xfrm>
          <a:custGeom>
            <a:avLst/>
            <a:gdLst>
              <a:gd name="T0" fmla="*/ 0 w 672"/>
              <a:gd name="T1" fmla="*/ 1060450 h 336"/>
              <a:gd name="T2" fmla="*/ 0 w 672"/>
              <a:gd name="T3" fmla="*/ 0 h 336"/>
              <a:gd name="T4" fmla="*/ 458220 w 672"/>
              <a:gd name="T5" fmla="*/ 0 h 336"/>
              <a:gd name="T6" fmla="*/ 1069181 w 672"/>
              <a:gd name="T7" fmla="*/ 605971 h 336"/>
              <a:gd name="T8" fmla="*/ 1680142 w 672"/>
              <a:gd name="T9" fmla="*/ 0 h 336"/>
              <a:gd name="T10" fmla="*/ 2138362 w 672"/>
              <a:gd name="T11" fmla="*/ 0 h 336"/>
              <a:gd name="T12" fmla="*/ 2138362 w 672"/>
              <a:gd name="T13" fmla="*/ 1060450 h 336"/>
              <a:gd name="T14" fmla="*/ 0 w 672"/>
              <a:gd name="T15" fmla="*/ 106045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36"/>
              <a:gd name="T26" fmla="*/ 672 w 672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36">
                <a:moveTo>
                  <a:pt x="0" y="336"/>
                </a:moveTo>
                <a:lnTo>
                  <a:pt x="0" y="0"/>
                </a:lnTo>
                <a:lnTo>
                  <a:pt x="144" y="0"/>
                </a:lnTo>
                <a:lnTo>
                  <a:pt x="336" y="192"/>
                </a:lnTo>
                <a:lnTo>
                  <a:pt x="528" y="0"/>
                </a:lnTo>
                <a:lnTo>
                  <a:pt x="672" y="0"/>
                </a:lnTo>
                <a:lnTo>
                  <a:pt x="672" y="336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1" name="Freeform 1043"/>
          <p:cNvSpPr>
            <a:spLocks/>
          </p:cNvSpPr>
          <p:nvPr/>
        </p:nvSpPr>
        <p:spPr bwMode="auto">
          <a:xfrm>
            <a:off x="3500438" y="2368550"/>
            <a:ext cx="2138362" cy="1060450"/>
          </a:xfrm>
          <a:custGeom>
            <a:avLst/>
            <a:gdLst>
              <a:gd name="T0" fmla="*/ 0 w 672"/>
              <a:gd name="T1" fmla="*/ 454479 h 336"/>
              <a:gd name="T2" fmla="*/ 458220 w 672"/>
              <a:gd name="T3" fmla="*/ 454479 h 336"/>
              <a:gd name="T4" fmla="*/ 1069181 w 672"/>
              <a:gd name="T5" fmla="*/ 1060450 h 336"/>
              <a:gd name="T6" fmla="*/ 1680142 w 672"/>
              <a:gd name="T7" fmla="*/ 454479 h 336"/>
              <a:gd name="T8" fmla="*/ 2138362 w 672"/>
              <a:gd name="T9" fmla="*/ 454479 h 336"/>
              <a:gd name="T10" fmla="*/ 2138362 w 672"/>
              <a:gd name="T11" fmla="*/ 0 h 336"/>
              <a:gd name="T12" fmla="*/ 0 w 672"/>
              <a:gd name="T13" fmla="*/ 0 h 336"/>
              <a:gd name="T14" fmla="*/ 0 w 672"/>
              <a:gd name="T15" fmla="*/ 454479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36"/>
              <a:gd name="T26" fmla="*/ 672 w 672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36">
                <a:moveTo>
                  <a:pt x="0" y="144"/>
                </a:moveTo>
                <a:lnTo>
                  <a:pt x="144" y="144"/>
                </a:lnTo>
                <a:lnTo>
                  <a:pt x="336" y="336"/>
                </a:lnTo>
                <a:lnTo>
                  <a:pt x="528" y="144"/>
                </a:lnTo>
                <a:lnTo>
                  <a:pt x="672" y="144"/>
                </a:lnTo>
                <a:lnTo>
                  <a:pt x="672" y="0"/>
                </a:lnTo>
                <a:lnTo>
                  <a:pt x="0" y="0"/>
                </a:lnTo>
                <a:lnTo>
                  <a:pt x="0" y="144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1" name="Freeform 1042"/>
          <p:cNvSpPr>
            <a:spLocks/>
          </p:cNvSpPr>
          <p:nvPr/>
        </p:nvSpPr>
        <p:spPr bwMode="auto">
          <a:xfrm>
            <a:off x="6553200" y="2817813"/>
            <a:ext cx="2138363" cy="1062037"/>
          </a:xfrm>
          <a:custGeom>
            <a:avLst/>
            <a:gdLst>
              <a:gd name="T0" fmla="*/ 0 w 672"/>
              <a:gd name="T1" fmla="*/ 1062037 h 336"/>
              <a:gd name="T2" fmla="*/ 0 w 672"/>
              <a:gd name="T3" fmla="*/ 0 h 336"/>
              <a:gd name="T4" fmla="*/ 458221 w 672"/>
              <a:gd name="T5" fmla="*/ 0 h 336"/>
              <a:gd name="T6" fmla="*/ 1069182 w 672"/>
              <a:gd name="T7" fmla="*/ 606878 h 336"/>
              <a:gd name="T8" fmla="*/ 1680142 w 672"/>
              <a:gd name="T9" fmla="*/ 0 h 336"/>
              <a:gd name="T10" fmla="*/ 2138363 w 672"/>
              <a:gd name="T11" fmla="*/ 0 h 336"/>
              <a:gd name="T12" fmla="*/ 2138363 w 672"/>
              <a:gd name="T13" fmla="*/ 1062037 h 336"/>
              <a:gd name="T14" fmla="*/ 0 w 672"/>
              <a:gd name="T15" fmla="*/ 1062037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36"/>
              <a:gd name="T26" fmla="*/ 672 w 672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36">
                <a:moveTo>
                  <a:pt x="0" y="336"/>
                </a:moveTo>
                <a:lnTo>
                  <a:pt x="0" y="0"/>
                </a:lnTo>
                <a:lnTo>
                  <a:pt x="144" y="0"/>
                </a:lnTo>
                <a:lnTo>
                  <a:pt x="336" y="192"/>
                </a:lnTo>
                <a:lnTo>
                  <a:pt x="528" y="0"/>
                </a:lnTo>
                <a:lnTo>
                  <a:pt x="672" y="0"/>
                </a:lnTo>
                <a:lnTo>
                  <a:pt x="672" y="336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2" name="Freeform 1044"/>
          <p:cNvSpPr>
            <a:spLocks/>
          </p:cNvSpPr>
          <p:nvPr/>
        </p:nvSpPr>
        <p:spPr bwMode="auto">
          <a:xfrm>
            <a:off x="6553200" y="2362200"/>
            <a:ext cx="2138363" cy="606425"/>
          </a:xfrm>
          <a:custGeom>
            <a:avLst/>
            <a:gdLst>
              <a:gd name="T0" fmla="*/ 0 w 672"/>
              <a:gd name="T1" fmla="*/ 454819 h 192"/>
              <a:gd name="T2" fmla="*/ 0 w 672"/>
              <a:gd name="T3" fmla="*/ 0 h 192"/>
              <a:gd name="T4" fmla="*/ 2138363 w 672"/>
              <a:gd name="T5" fmla="*/ 0 h 192"/>
              <a:gd name="T6" fmla="*/ 2138363 w 672"/>
              <a:gd name="T7" fmla="*/ 454819 h 192"/>
              <a:gd name="T8" fmla="*/ 1680142 w 672"/>
              <a:gd name="T9" fmla="*/ 454819 h 192"/>
              <a:gd name="T10" fmla="*/ 1527402 w 672"/>
              <a:gd name="T11" fmla="*/ 606425 h 192"/>
              <a:gd name="T12" fmla="*/ 610961 w 672"/>
              <a:gd name="T13" fmla="*/ 606425 h 192"/>
              <a:gd name="T14" fmla="*/ 458221 w 672"/>
              <a:gd name="T15" fmla="*/ 454819 h 192"/>
              <a:gd name="T16" fmla="*/ 0 w 672"/>
              <a:gd name="T17" fmla="*/ 454819 h 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72"/>
              <a:gd name="T28" fmla="*/ 0 h 192"/>
              <a:gd name="T29" fmla="*/ 672 w 672"/>
              <a:gd name="T30" fmla="*/ 192 h 19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72" h="192">
                <a:moveTo>
                  <a:pt x="0" y="144"/>
                </a:moveTo>
                <a:lnTo>
                  <a:pt x="0" y="0"/>
                </a:lnTo>
                <a:lnTo>
                  <a:pt x="672" y="0"/>
                </a:lnTo>
                <a:lnTo>
                  <a:pt x="672" y="144"/>
                </a:lnTo>
                <a:lnTo>
                  <a:pt x="528" y="144"/>
                </a:lnTo>
                <a:lnTo>
                  <a:pt x="480" y="192"/>
                </a:lnTo>
                <a:lnTo>
                  <a:pt x="192" y="192"/>
                </a:lnTo>
                <a:lnTo>
                  <a:pt x="144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3" name="Freeform 1046"/>
          <p:cNvSpPr>
            <a:spLocks/>
          </p:cNvSpPr>
          <p:nvPr/>
        </p:nvSpPr>
        <p:spPr bwMode="auto">
          <a:xfrm>
            <a:off x="457200" y="2819400"/>
            <a:ext cx="2133600" cy="1066800"/>
          </a:xfrm>
          <a:custGeom>
            <a:avLst/>
            <a:gdLst>
              <a:gd name="T0" fmla="*/ 0 w 672"/>
              <a:gd name="T1" fmla="*/ 1066800 h 336"/>
              <a:gd name="T2" fmla="*/ 0 w 672"/>
              <a:gd name="T3" fmla="*/ 0 h 336"/>
              <a:gd name="T4" fmla="*/ 457200 w 672"/>
              <a:gd name="T5" fmla="*/ 0 h 336"/>
              <a:gd name="T6" fmla="*/ 1066800 w 672"/>
              <a:gd name="T7" fmla="*/ 609600 h 336"/>
              <a:gd name="T8" fmla="*/ 1676400 w 672"/>
              <a:gd name="T9" fmla="*/ 0 h 336"/>
              <a:gd name="T10" fmla="*/ 2133600 w 672"/>
              <a:gd name="T11" fmla="*/ 0 h 336"/>
              <a:gd name="T12" fmla="*/ 2133600 w 672"/>
              <a:gd name="T13" fmla="*/ 1066800 h 336"/>
              <a:gd name="T14" fmla="*/ 0 w 672"/>
              <a:gd name="T15" fmla="*/ 106680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36"/>
              <a:gd name="T26" fmla="*/ 672 w 672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36">
                <a:moveTo>
                  <a:pt x="0" y="336"/>
                </a:moveTo>
                <a:lnTo>
                  <a:pt x="0" y="0"/>
                </a:lnTo>
                <a:lnTo>
                  <a:pt x="144" y="0"/>
                </a:lnTo>
                <a:lnTo>
                  <a:pt x="336" y="192"/>
                </a:lnTo>
                <a:lnTo>
                  <a:pt x="528" y="0"/>
                </a:lnTo>
                <a:lnTo>
                  <a:pt x="672" y="0"/>
                </a:lnTo>
                <a:lnTo>
                  <a:pt x="672" y="336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5" name="Freeform 1047"/>
          <p:cNvSpPr>
            <a:spLocks/>
          </p:cNvSpPr>
          <p:nvPr/>
        </p:nvSpPr>
        <p:spPr bwMode="auto">
          <a:xfrm>
            <a:off x="914400" y="2819400"/>
            <a:ext cx="1219200" cy="609600"/>
          </a:xfrm>
          <a:custGeom>
            <a:avLst/>
            <a:gdLst>
              <a:gd name="T0" fmla="*/ 0 w 384"/>
              <a:gd name="T1" fmla="*/ 0 h 192"/>
              <a:gd name="T2" fmla="*/ 609600 w 384"/>
              <a:gd name="T3" fmla="*/ 609600 h 192"/>
              <a:gd name="T4" fmla="*/ 1219200 w 384"/>
              <a:gd name="T5" fmla="*/ 0 h 192"/>
              <a:gd name="T6" fmla="*/ 0 w 384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0"/>
                </a:moveTo>
                <a:lnTo>
                  <a:pt x="192" y="192"/>
                </a:lnTo>
                <a:lnTo>
                  <a:pt x="38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7" name="AutoShape 1049"/>
          <p:cNvSpPr>
            <a:spLocks noChangeArrowheads="1"/>
          </p:cNvSpPr>
          <p:nvPr/>
        </p:nvSpPr>
        <p:spPr bwMode="auto">
          <a:xfrm rot="2460117">
            <a:off x="1066800" y="4267200"/>
            <a:ext cx="838200" cy="838200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9" name="AutoShape 1051"/>
          <p:cNvSpPr>
            <a:spLocks noChangeArrowheads="1"/>
          </p:cNvSpPr>
          <p:nvPr/>
        </p:nvSpPr>
        <p:spPr bwMode="auto">
          <a:xfrm rot="2460117">
            <a:off x="4114800" y="4267200"/>
            <a:ext cx="838200" cy="838200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057"/>
          <p:cNvGrpSpPr>
            <a:grpSpLocks/>
          </p:cNvGrpSpPr>
          <p:nvPr/>
        </p:nvGrpSpPr>
        <p:grpSpPr bwMode="auto">
          <a:xfrm>
            <a:off x="7086600" y="4191000"/>
            <a:ext cx="1066800" cy="990600"/>
            <a:chOff x="4464" y="2640"/>
            <a:chExt cx="672" cy="624"/>
          </a:xfrm>
        </p:grpSpPr>
        <p:sp>
          <p:nvSpPr>
            <p:cNvPr id="14351" name="AutoShape 1053"/>
            <p:cNvSpPr>
              <a:spLocks noChangeArrowheads="1"/>
            </p:cNvSpPr>
            <p:nvPr/>
          </p:nvSpPr>
          <p:spPr bwMode="auto">
            <a:xfrm rot="2460117">
              <a:off x="4512" y="2688"/>
              <a:ext cx="528" cy="528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2" name="AutoShape 1052"/>
            <p:cNvSpPr>
              <a:spLocks noChangeArrowheads="1"/>
            </p:cNvSpPr>
            <p:nvPr/>
          </p:nvSpPr>
          <p:spPr bwMode="auto">
            <a:xfrm>
              <a:off x="4464" y="2640"/>
              <a:ext cx="672" cy="624"/>
            </a:xfrm>
            <a:custGeom>
              <a:avLst/>
              <a:gdLst>
                <a:gd name="T0" fmla="*/ 10 w 21600"/>
                <a:gd name="T1" fmla="*/ 0 h 21600"/>
                <a:gd name="T2" fmla="*/ 3 w 21600"/>
                <a:gd name="T3" fmla="*/ 3 h 21600"/>
                <a:gd name="T4" fmla="*/ 0 w 21600"/>
                <a:gd name="T5" fmla="*/ 9 h 21600"/>
                <a:gd name="T6" fmla="*/ 3 w 21600"/>
                <a:gd name="T7" fmla="*/ 15 h 21600"/>
                <a:gd name="T8" fmla="*/ 10 w 21600"/>
                <a:gd name="T9" fmla="*/ 18 h 21600"/>
                <a:gd name="T10" fmla="*/ 18 w 21600"/>
                <a:gd name="T11" fmla="*/ 15 h 21600"/>
                <a:gd name="T12" fmla="*/ 21 w 21600"/>
                <a:gd name="T13" fmla="*/ 9 h 21600"/>
                <a:gd name="T14" fmla="*/ 18 w 21600"/>
                <a:gd name="T15" fmla="*/ 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0 w 21600"/>
                <a:gd name="T25" fmla="*/ 3150 h 21600"/>
                <a:gd name="T26" fmla="*/ 18450 w 21600"/>
                <a:gd name="T27" fmla="*/ 1845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699" y="9117"/>
                    <a:pt x="2699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348" name="Text Box 1054"/>
          <p:cNvSpPr txBox="1">
            <a:spLocks noChangeArrowheads="1"/>
          </p:cNvSpPr>
          <p:nvPr/>
        </p:nvSpPr>
        <p:spPr bwMode="auto">
          <a:xfrm>
            <a:off x="381000" y="5701661"/>
            <a:ext cx="228780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 dirty="0">
                <a:latin typeface="Helvetica"/>
                <a:cs typeface="Helvetica"/>
              </a:rPr>
              <a:t>Neurotransmitter</a:t>
            </a:r>
          </a:p>
        </p:txBody>
      </p:sp>
      <p:sp>
        <p:nvSpPr>
          <p:cNvPr id="14349" name="Text Box 1055"/>
          <p:cNvSpPr txBox="1">
            <a:spLocks noChangeArrowheads="1"/>
          </p:cNvSpPr>
          <p:nvPr/>
        </p:nvSpPr>
        <p:spPr bwMode="auto">
          <a:xfrm>
            <a:off x="3584575" y="5701661"/>
            <a:ext cx="19566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 dirty="0">
                <a:latin typeface="Helvetica"/>
                <a:cs typeface="Helvetica"/>
              </a:rPr>
              <a:t>Agonist (drug)</a:t>
            </a:r>
          </a:p>
        </p:txBody>
      </p:sp>
      <p:sp>
        <p:nvSpPr>
          <p:cNvPr id="14350" name="Text Box 1056"/>
          <p:cNvSpPr txBox="1">
            <a:spLocks noChangeArrowheads="1"/>
          </p:cNvSpPr>
          <p:nvPr/>
        </p:nvSpPr>
        <p:spPr bwMode="auto">
          <a:xfrm>
            <a:off x="6480175" y="5701661"/>
            <a:ext cx="234884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>
                <a:latin typeface="Helvetica"/>
                <a:cs typeface="Helvetica"/>
              </a:rPr>
              <a:t>Antagonist (drug)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Agonist vs. Antagonist</a:t>
            </a:r>
            <a:endParaRPr lang="en-US" sz="6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352756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1" grpId="0" animBg="1"/>
      <p:bldP spid="18452" grpId="0" animBg="1"/>
      <p:bldP spid="18455" grpId="0" animBg="1"/>
      <p:bldP spid="18457" grpId="0" animBg="1"/>
      <p:bldP spid="1845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2 × 2 Table Quiz</a:t>
            </a:r>
            <a:endParaRPr lang="en-US" sz="6400" dirty="0">
              <a:latin typeface="Helvetica"/>
              <a:cs typeface="Helvetica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598008"/>
              </p:ext>
            </p:extLst>
          </p:nvPr>
        </p:nvGraphicFramePr>
        <p:xfrm>
          <a:off x="407895" y="1520395"/>
          <a:ext cx="8334006" cy="4887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277"/>
                <a:gridCol w="3188986"/>
                <a:gridCol w="3077743"/>
              </a:tblGrid>
              <a:tr h="77747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Excitatory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Inhibitory</a:t>
                      </a: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71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Cell 1: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Will this ligand (neurotransmitter or drug) cause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more signal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or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less signal?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Cell 2: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And this?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447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Antagonist: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Cell 3: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And this?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Cell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4: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And this?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00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2 × 2 Table Quiz</a:t>
            </a:r>
            <a:endParaRPr lang="en-US" sz="6400" dirty="0">
              <a:latin typeface="Helvetica"/>
              <a:cs typeface="Helvetica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343086"/>
              </p:ext>
            </p:extLst>
          </p:nvPr>
        </p:nvGraphicFramePr>
        <p:xfrm>
          <a:off x="407895" y="1520395"/>
          <a:ext cx="8334006" cy="4884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277"/>
                <a:gridCol w="3188986"/>
                <a:gridCol w="3077743"/>
              </a:tblGrid>
              <a:tr h="77747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Excitatory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Inhibitory</a:t>
                      </a: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71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More</a:t>
                      </a: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Signal</a:t>
                      </a:r>
                    </a:p>
                    <a:p>
                      <a:pPr algn="ctr"/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+ + + +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Cell 2: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And this?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447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Antagonist: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Cell 3: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And this?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Cell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4: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And this?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12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Are You in the Right Room?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This is </a:t>
            </a:r>
            <a:r>
              <a:rPr lang="en-US" sz="3600" b="1" dirty="0" smtClean="0">
                <a:latin typeface="Helvetica"/>
                <a:cs typeface="Helvetica"/>
              </a:rPr>
              <a:t>Drugs and the Brain (DATB),</a:t>
            </a:r>
            <a:r>
              <a:rPr lang="en-US" sz="3600" dirty="0" smtClean="0">
                <a:latin typeface="Helvetica"/>
                <a:cs typeface="Helvetica"/>
              </a:rPr>
              <a:t> if you are supposed to be somewhere else you may leave now.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988331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2 × 2 Table Quiz</a:t>
            </a:r>
            <a:endParaRPr lang="en-US" sz="6400" dirty="0">
              <a:latin typeface="Helvetica"/>
              <a:cs typeface="Helvetica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49837"/>
              </p:ext>
            </p:extLst>
          </p:nvPr>
        </p:nvGraphicFramePr>
        <p:xfrm>
          <a:off x="407895" y="1520395"/>
          <a:ext cx="8334006" cy="4884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277"/>
                <a:gridCol w="3188986"/>
                <a:gridCol w="3077743"/>
              </a:tblGrid>
              <a:tr h="77747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Excitatory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Inhibitory</a:t>
                      </a: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71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More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Signal</a:t>
                      </a:r>
                    </a:p>
                    <a:p>
                      <a:pPr algn="ctr"/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+ + + +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Less Signal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- - - -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447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Antagonist: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Cell 3: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And this?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Cell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4: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And this?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705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2 × 2 Table Quiz</a:t>
            </a:r>
            <a:endParaRPr lang="en-US" sz="6400" dirty="0">
              <a:latin typeface="Helvetica"/>
              <a:cs typeface="Helvetica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710273"/>
              </p:ext>
            </p:extLst>
          </p:nvPr>
        </p:nvGraphicFramePr>
        <p:xfrm>
          <a:off x="407895" y="1520395"/>
          <a:ext cx="8334006" cy="4884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277"/>
                <a:gridCol w="3188986"/>
                <a:gridCol w="3077743"/>
              </a:tblGrid>
              <a:tr h="77747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Excitatory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Inhibitory</a:t>
                      </a: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71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More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Signal</a:t>
                      </a:r>
                    </a:p>
                    <a:p>
                      <a:pPr algn="ctr"/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+ + + +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Less Signal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- - - -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1447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Antagonist: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Less Signal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- - - -</a:t>
                      </a:r>
                      <a:endParaRPr kumimoji="0" lang="en-US" sz="3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elvetica"/>
                        <a:ea typeface="+mn-e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Cell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4: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And this?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466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2 × 2 Table Quiz</a:t>
            </a:r>
            <a:endParaRPr lang="en-US" sz="6400" dirty="0">
              <a:latin typeface="Helvetica"/>
              <a:cs typeface="Helvetica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984715"/>
              </p:ext>
            </p:extLst>
          </p:nvPr>
        </p:nvGraphicFramePr>
        <p:xfrm>
          <a:off x="407895" y="1520395"/>
          <a:ext cx="8334006" cy="4884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277"/>
                <a:gridCol w="3188986"/>
                <a:gridCol w="3077743"/>
              </a:tblGrid>
              <a:tr h="77747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Excitatory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Inhibitory</a:t>
                      </a: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71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More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Signal</a:t>
                      </a:r>
                    </a:p>
                    <a:p>
                      <a:pPr algn="ctr"/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+ + + +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Less Signal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- - - -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1447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Antagonist: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Less Signal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- - - -</a:t>
                      </a:r>
                      <a:endParaRPr kumimoji="0" lang="en-US" sz="3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elvetica"/>
                        <a:ea typeface="+mn-e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More Signal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+ + + +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788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484248"/>
              </p:ext>
            </p:extLst>
          </p:nvPr>
        </p:nvGraphicFramePr>
        <p:xfrm>
          <a:off x="404997" y="419204"/>
          <a:ext cx="8334006" cy="601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682"/>
                <a:gridCol w="3346581"/>
                <a:gridCol w="3077743"/>
              </a:tblGrid>
              <a:tr h="827375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Excitatory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Inhibitory</a:t>
                      </a: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09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Drugs here may be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stimulants,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promoting wakefulness, alertness, and fast thinking, but also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seizures.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Drugs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here may be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sedatives,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promoting relaxation and sleep.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66131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Antagonist: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May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be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sedatives.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May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be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stimulants.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77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792966"/>
              </p:ext>
            </p:extLst>
          </p:nvPr>
        </p:nvGraphicFramePr>
        <p:xfrm>
          <a:off x="404997" y="419204"/>
          <a:ext cx="8334006" cy="6019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682"/>
                <a:gridCol w="3346581"/>
                <a:gridCol w="3077743"/>
              </a:tblGrid>
              <a:tr h="827375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Excitatory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Inhibitory</a:t>
                      </a: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receptor: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09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Stimulants of this type:</a:t>
                      </a:r>
                    </a:p>
                    <a:p>
                      <a:pPr algn="ctr"/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Nicotine</a:t>
                      </a:r>
                    </a:p>
                    <a:p>
                      <a:pPr algn="ctr"/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Psychedelics (LSD, psilocybin mushrooms, mescaline)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Sedatives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of this type: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Ethanol (alcohol)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Barbiturates Benzodiazepines (Valium,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Klonopin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, Xanax, Ativan)</a:t>
                      </a:r>
                      <a:endParaRPr lang="en-US" sz="20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66131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Antagonist:</a:t>
                      </a:r>
                      <a:endParaRPr lang="en-US" sz="240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Sedatives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of this type:</a:t>
                      </a:r>
                    </a:p>
                    <a:p>
                      <a:pPr algn="ctr"/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Diphenydramine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(Benadryl)</a:t>
                      </a:r>
                    </a:p>
                    <a:p>
                      <a:pPr algn="ctr"/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Antipsychotics (Haldol,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Thorazine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, Seroquel)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Caffeine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252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Outline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marL="742950" indent="-742950">
              <a:spcAft>
                <a:spcPts val="1800"/>
              </a:spcAft>
              <a:buAutoNum type="arabicPeriod"/>
            </a:pPr>
            <a:r>
              <a:rPr lang="en-US" sz="3600" i="1" dirty="0" smtClean="0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How the Brain Works</a:t>
            </a:r>
          </a:p>
          <a:p>
            <a:pPr marL="742950" indent="-742950">
              <a:spcAft>
                <a:spcPts val="1800"/>
              </a:spcAft>
              <a:buAutoNum type="arabicPeriod"/>
            </a:pPr>
            <a:r>
              <a:rPr lang="en-US" sz="3600" i="1" dirty="0" smtClean="0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Terminology</a:t>
            </a:r>
          </a:p>
          <a:p>
            <a:pPr marL="742950" indent="-742950">
              <a:spcAft>
                <a:spcPts val="1800"/>
              </a:spcAft>
              <a:buAutoNum type="arabicPeriod"/>
            </a:pPr>
            <a:r>
              <a:rPr lang="en-US" sz="3600" dirty="0" smtClean="0">
                <a:latin typeface="Helvetica"/>
                <a:cs typeface="Helvetica"/>
              </a:rPr>
              <a:t>Specific Neurotransmitters</a:t>
            </a:r>
          </a:p>
          <a:p>
            <a:pPr lvl="1">
              <a:spcAft>
                <a:spcPts val="1800"/>
              </a:spcAft>
            </a:pPr>
            <a:r>
              <a:rPr lang="en-US" sz="3000" dirty="0" smtClean="0">
                <a:latin typeface="Helvetica"/>
                <a:cs typeface="Helvetica"/>
              </a:rPr>
              <a:t>Glutamate (</a:t>
            </a:r>
            <a:r>
              <a:rPr lang="en-US" sz="3000" dirty="0" err="1" smtClean="0">
                <a:latin typeface="Helvetica"/>
                <a:cs typeface="Helvetica"/>
              </a:rPr>
              <a:t>Glu</a:t>
            </a:r>
            <a:r>
              <a:rPr lang="en-US" sz="3000" dirty="0" smtClean="0">
                <a:latin typeface="Helvetica"/>
                <a:cs typeface="Helvetica"/>
              </a:rPr>
              <a:t>), GABA, serotonin (5-HT), norepinephrine (NE), dopamine (DA), opioids</a:t>
            </a:r>
          </a:p>
          <a:p>
            <a:pPr marL="742950" indent="-742950">
              <a:spcAft>
                <a:spcPts val="1800"/>
              </a:spcAft>
              <a:buAutoNum type="arabicPeriod"/>
            </a:pPr>
            <a:r>
              <a:rPr lang="en-US" sz="3600" dirty="0" smtClean="0">
                <a:latin typeface="Helvetica"/>
                <a:cs typeface="Helvetica"/>
              </a:rPr>
              <a:t>Drug Mechanisms</a:t>
            </a:r>
          </a:p>
          <a:p>
            <a:pPr marL="742950" indent="-742950">
              <a:spcAft>
                <a:spcPts val="1800"/>
              </a:spcAft>
              <a:buAutoNum type="arabicPeriod"/>
            </a:pPr>
            <a:r>
              <a:rPr lang="en-US" sz="3600" dirty="0" smtClean="0">
                <a:latin typeface="Helvetica"/>
                <a:cs typeface="Helvetica"/>
              </a:rPr>
              <a:t>Addiction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7848958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10"/>
            <a:ext cx="8695549" cy="899258"/>
          </a:xfrm>
          <a:prstGeom prst="rect">
            <a:avLst/>
          </a:prstGeom>
          <a:noFill/>
        </p:spPr>
        <p:txBody>
          <a:bodyPr wrap="square" rtlCol="0" anchor="ctr" anchorCtr="0">
            <a:normAutofit fontScale="92500" lnSpcReduction="2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Glutamate (</a:t>
            </a:r>
            <a:r>
              <a:rPr lang="en-US" sz="6400" dirty="0" err="1" smtClean="0">
                <a:latin typeface="Helvetica"/>
                <a:cs typeface="Helvetica"/>
              </a:rPr>
              <a:t>Glu</a:t>
            </a:r>
            <a:r>
              <a:rPr lang="en-US" sz="6400" dirty="0" smtClean="0">
                <a:latin typeface="Helvetica"/>
                <a:cs typeface="Helvetica"/>
              </a:rPr>
              <a:t>)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3318910"/>
            <a:ext cx="8695549" cy="3365263"/>
          </a:xfrm>
          <a:prstGeom prst="rect">
            <a:avLst/>
          </a:prstGeom>
          <a:noFill/>
        </p:spPr>
        <p:txBody>
          <a:bodyPr wrap="square" rtlCol="0" anchor="ctr" anchorCtr="0">
            <a:normAutofit lnSpcReduction="10000"/>
          </a:bodyPr>
          <a:lstStyle/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The most common excitatory neurotransmitter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Glutamate is released by 80% of neurons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Learning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Memory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6" name="Picture 1028" descr="C:\Documents and Settings\Zak\My Documents\Neurotransmitters 04 - glutamat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0299" y="1149568"/>
            <a:ext cx="4463403" cy="221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3374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806551"/>
          </a:xfrm>
          <a:prstGeom prst="rect">
            <a:avLst/>
          </a:prstGeom>
          <a:noFill/>
        </p:spPr>
        <p:txBody>
          <a:bodyPr wrap="square" rtlCol="0" anchor="ctr" anchorCtr="0">
            <a:normAutofit fontScale="70000" lnSpcReduction="2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Glutamate Agonist: </a:t>
            </a:r>
            <a:r>
              <a:rPr lang="en-US" sz="6400" dirty="0" err="1" smtClean="0">
                <a:latin typeface="Helvetica"/>
                <a:cs typeface="Helvetica"/>
              </a:rPr>
              <a:t>Domoic</a:t>
            </a:r>
            <a:r>
              <a:rPr lang="en-US" sz="6400" dirty="0" smtClean="0">
                <a:latin typeface="Helvetica"/>
                <a:cs typeface="Helvetica"/>
              </a:rPr>
              <a:t> Acid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4974463"/>
            <a:ext cx="8695549" cy="1709710"/>
          </a:xfrm>
          <a:prstGeom prst="rect">
            <a:avLst/>
          </a:prstGeom>
          <a:noFill/>
        </p:spPr>
        <p:txBody>
          <a:bodyPr wrap="square" rtlCol="0" anchor="ctr" anchorCtr="0">
            <a:normAutofit fontScale="92500"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Glutamate agonists usually cause </a:t>
            </a:r>
            <a:r>
              <a:rPr lang="en-US" sz="3600" b="1" dirty="0" smtClean="0">
                <a:latin typeface="Helvetica"/>
                <a:cs typeface="Helvetica"/>
              </a:rPr>
              <a:t>seizures</a:t>
            </a:r>
            <a:r>
              <a:rPr lang="en-US" sz="3600" dirty="0" smtClean="0">
                <a:latin typeface="Helvetica"/>
                <a:cs typeface="Helvetica"/>
              </a:rPr>
              <a:t>, and </a:t>
            </a:r>
            <a:r>
              <a:rPr lang="en-US" sz="3600" dirty="0" err="1" smtClean="0">
                <a:latin typeface="Helvetica"/>
                <a:cs typeface="Helvetica"/>
              </a:rPr>
              <a:t>domoic</a:t>
            </a:r>
            <a:r>
              <a:rPr lang="en-US" sz="3600" dirty="0" smtClean="0">
                <a:latin typeface="Helvetica"/>
                <a:cs typeface="Helvetica"/>
              </a:rPr>
              <a:t> acid is no exception. </a:t>
            </a:r>
            <a:r>
              <a:rPr lang="en-US" sz="3600" dirty="0" err="1" smtClean="0">
                <a:latin typeface="Helvetica"/>
                <a:cs typeface="Helvetica"/>
              </a:rPr>
              <a:t>Domoic</a:t>
            </a:r>
            <a:r>
              <a:rPr lang="en-US" sz="3600" dirty="0" smtClean="0">
                <a:latin typeface="Helvetica"/>
                <a:cs typeface="Helvetica"/>
              </a:rPr>
              <a:t> acid also causes </a:t>
            </a:r>
            <a:r>
              <a:rPr lang="en-US" sz="3600" b="1" dirty="0" smtClean="0">
                <a:latin typeface="Helvetica"/>
                <a:cs typeface="Helvetica"/>
              </a:rPr>
              <a:t>permanent brain damage.</a:t>
            </a:r>
            <a:endParaRPr lang="en-US" sz="3600" dirty="0" smtClean="0">
              <a:latin typeface="Helvetica"/>
              <a:cs typeface="Helvetica"/>
            </a:endParaRPr>
          </a:p>
        </p:txBody>
      </p:sp>
      <p:pic>
        <p:nvPicPr>
          <p:cNvPr id="3" name="Picture 2" descr="Domoic_ac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430" y="1056860"/>
            <a:ext cx="4950003" cy="393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56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806551"/>
          </a:xfrm>
          <a:prstGeom prst="rect">
            <a:avLst/>
          </a:prstGeom>
          <a:noFill/>
        </p:spPr>
        <p:txBody>
          <a:bodyPr wrap="square" rtlCol="0" anchor="ctr" anchorCtr="0">
            <a:normAutofit fontScale="70000" lnSpcReduction="2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Glutamate Agonist: </a:t>
            </a:r>
            <a:r>
              <a:rPr lang="en-US" sz="6400" dirty="0" err="1" smtClean="0">
                <a:latin typeface="Helvetica"/>
                <a:cs typeface="Helvetica"/>
              </a:rPr>
              <a:t>Domoic</a:t>
            </a:r>
            <a:r>
              <a:rPr lang="en-US" sz="6400" dirty="0" smtClean="0">
                <a:latin typeface="Helvetica"/>
                <a:cs typeface="Helvetica"/>
              </a:rPr>
              <a:t> Acid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4974463"/>
            <a:ext cx="8695549" cy="1709710"/>
          </a:xfrm>
          <a:prstGeom prst="rect">
            <a:avLst/>
          </a:prstGeom>
          <a:noFill/>
        </p:spPr>
        <p:txBody>
          <a:bodyPr wrap="square" rtlCol="0" anchor="ctr" anchorCtr="0">
            <a:normAutofit fontScale="92500" lnSpcReduction="20000"/>
          </a:bodyPr>
          <a:lstStyle/>
          <a:p>
            <a:pPr>
              <a:spcAft>
                <a:spcPts val="2000"/>
              </a:spcAft>
            </a:pPr>
            <a:r>
              <a:rPr lang="en-US" sz="3600" dirty="0" err="1" smtClean="0">
                <a:latin typeface="Helvetica"/>
                <a:cs typeface="Helvetica"/>
              </a:rPr>
              <a:t>Domoic</a:t>
            </a:r>
            <a:r>
              <a:rPr lang="en-US" sz="3600" dirty="0" smtClean="0">
                <a:latin typeface="Helvetica"/>
                <a:cs typeface="Helvetica"/>
              </a:rPr>
              <a:t> acid actually </a:t>
            </a:r>
            <a:r>
              <a:rPr lang="en-US" sz="3600" i="1" dirty="0" smtClean="0">
                <a:latin typeface="Helvetica"/>
                <a:cs typeface="Helvetica"/>
              </a:rPr>
              <a:t>contains</a:t>
            </a:r>
            <a:r>
              <a:rPr lang="en-US" sz="3600" dirty="0" smtClean="0">
                <a:latin typeface="Helvetica"/>
                <a:cs typeface="Helvetica"/>
              </a:rPr>
              <a:t> glutamate, which is probably why it binds to glutamate receptors. I have highlighted glutamate in red above.</a:t>
            </a:r>
          </a:p>
        </p:txBody>
      </p:sp>
      <p:pic>
        <p:nvPicPr>
          <p:cNvPr id="2" name="Picture 1" descr="Domoic_ac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51" y="1056860"/>
            <a:ext cx="4919781" cy="3917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54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788009"/>
          </a:xfrm>
          <a:prstGeom prst="rect">
            <a:avLst/>
          </a:prstGeom>
          <a:noFill/>
        </p:spPr>
        <p:txBody>
          <a:bodyPr wrap="square" rtlCol="0" anchor="ctr" anchorCtr="0">
            <a:normAutofit fontScale="62500" lnSpcReduction="2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Amnesic Shellfish Poisoning (ASP)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103213"/>
            <a:ext cx="8695549" cy="5580961"/>
          </a:xfrm>
          <a:prstGeom prst="rect">
            <a:avLst/>
          </a:prstGeom>
          <a:noFill/>
        </p:spPr>
        <p:txBody>
          <a:bodyPr wrap="square" rtlCol="0" anchor="ctr" anchorCtr="0">
            <a:normAutofit fontScale="92500" lnSpcReduction="10000"/>
          </a:bodyPr>
          <a:lstStyle/>
          <a:p>
            <a:pPr>
              <a:spcAft>
                <a:spcPts val="2000"/>
              </a:spcAft>
            </a:pPr>
            <a:r>
              <a:rPr lang="en-US" sz="3600" b="1" dirty="0" smtClean="0">
                <a:latin typeface="Helvetica"/>
                <a:cs typeface="Helvetica"/>
              </a:rPr>
              <a:t>Amnesic shellfish poisoning</a:t>
            </a:r>
            <a:r>
              <a:rPr lang="en-US" sz="3600" dirty="0" smtClean="0">
                <a:latin typeface="Helvetica"/>
                <a:cs typeface="Helvetica"/>
              </a:rPr>
              <a:t> is the disease caused by </a:t>
            </a:r>
            <a:r>
              <a:rPr lang="en-US" sz="3600" dirty="0" err="1" smtClean="0">
                <a:latin typeface="Helvetica"/>
                <a:cs typeface="Helvetica"/>
              </a:rPr>
              <a:t>domoic</a:t>
            </a:r>
            <a:r>
              <a:rPr lang="en-US" sz="3600" dirty="0" smtClean="0">
                <a:latin typeface="Helvetica"/>
                <a:cs typeface="Helvetica"/>
              </a:rPr>
              <a:t> acid.</a:t>
            </a:r>
          </a:p>
          <a:p>
            <a:pPr>
              <a:spcAft>
                <a:spcPts val="2000"/>
              </a:spcAft>
            </a:pPr>
            <a:r>
              <a:rPr lang="en-US" sz="3600" dirty="0" err="1" smtClean="0">
                <a:latin typeface="Helvetica"/>
                <a:cs typeface="Helvetica"/>
              </a:rPr>
              <a:t>Domoic</a:t>
            </a:r>
            <a:r>
              <a:rPr lang="en-US" sz="3600" dirty="0" smtClean="0">
                <a:latin typeface="Helvetica"/>
                <a:cs typeface="Helvetica"/>
              </a:rPr>
              <a:t> acid is produced by photosynthetic single-celled organisms called diatoms. These are a type of plankton. They are eaten by shellfish, and the shellfish are eaten by humans.</a:t>
            </a:r>
          </a:p>
          <a:p>
            <a:pPr>
              <a:spcAft>
                <a:spcPts val="2000"/>
              </a:spcAft>
            </a:pPr>
            <a:r>
              <a:rPr lang="en-US" sz="3600" dirty="0" err="1" smtClean="0">
                <a:latin typeface="Helvetica"/>
                <a:cs typeface="Helvetica"/>
              </a:rPr>
              <a:t>Domoic</a:t>
            </a:r>
            <a:r>
              <a:rPr lang="en-US" sz="3600" dirty="0" smtClean="0">
                <a:latin typeface="Helvetica"/>
                <a:cs typeface="Helvetica"/>
              </a:rPr>
              <a:t> acid is not destroyed by cooking or freezing and cannot be washed off with water. There is no known way to clean tainted shellfish.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199265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Please Reuse These Slides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I hereby release these slides under the Creative Common – Attribution license (CC-BY license). You may freely reuse these slides, just please give credit to me as the original author.</a:t>
            </a:r>
          </a:p>
          <a:p>
            <a:pPr algn="ctr">
              <a:spcAft>
                <a:spcPts val="2000"/>
              </a:spcAft>
            </a:pPr>
            <a:endParaRPr lang="en-US" sz="3600" dirty="0" smtClean="0">
              <a:latin typeface="Helvetica"/>
              <a:cs typeface="Helvetica"/>
            </a:endParaRP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© 2013, CC-BY, by Zak Fallows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862484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788009"/>
          </a:xfrm>
          <a:prstGeom prst="rect">
            <a:avLst/>
          </a:prstGeom>
          <a:noFill/>
        </p:spPr>
        <p:txBody>
          <a:bodyPr wrap="square" rtlCol="0" anchor="ctr" anchorCtr="0">
            <a:normAutofit fontScale="62500" lnSpcReduction="2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Amnesic Shellfish Poisoning (ASP)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103213"/>
            <a:ext cx="8695549" cy="5580961"/>
          </a:xfrm>
          <a:prstGeom prst="rect">
            <a:avLst/>
          </a:prstGeom>
          <a:noFill/>
        </p:spPr>
        <p:txBody>
          <a:bodyPr wrap="square" rtlCol="0" anchor="ctr" anchorCtr="0">
            <a:normAutofit lnSpcReduction="10000"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Ingesting tainted shellfish causes headache, seizures, tremors, and sometimes death.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Victims who survive often lose the ability to form new memories, they have </a:t>
            </a:r>
            <a:r>
              <a:rPr lang="en-US" sz="3600" b="1" dirty="0" smtClean="0">
                <a:latin typeface="Helvetica"/>
                <a:cs typeface="Helvetica"/>
              </a:rPr>
              <a:t>permanent anterograde amnesia,</a:t>
            </a:r>
            <a:r>
              <a:rPr lang="en-US" sz="3600" dirty="0" smtClean="0">
                <a:latin typeface="Helvetica"/>
                <a:cs typeface="Helvetica"/>
              </a:rPr>
              <a:t> which is the source of the name.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Victims who survive often have other signs of brain damage, such as </a:t>
            </a:r>
            <a:r>
              <a:rPr lang="en-US" sz="3600" b="1" dirty="0" smtClean="0">
                <a:latin typeface="Helvetica"/>
                <a:cs typeface="Helvetica"/>
              </a:rPr>
              <a:t>very low IQ.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5379510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Glutamate Antagonists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There are many important glutamate antagonists.</a:t>
            </a:r>
          </a:p>
          <a:p>
            <a:pPr>
              <a:spcAft>
                <a:spcPts val="2000"/>
              </a:spcAft>
            </a:pPr>
            <a:r>
              <a:rPr lang="en-US" sz="3600" b="1" dirty="0" smtClean="0">
                <a:latin typeface="Helvetica"/>
                <a:cs typeface="Helvetica"/>
              </a:rPr>
              <a:t>NMDA antagonists</a:t>
            </a:r>
            <a:r>
              <a:rPr lang="en-US" sz="3600" dirty="0" smtClean="0">
                <a:latin typeface="Helvetica"/>
                <a:cs typeface="Helvetica"/>
              </a:rPr>
              <a:t> act at a special subtype of glutamate receptor called the NMDA receptor.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NMDA antagonists are sedatives, as you would expect, and they are used as general anesthetics.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81486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 fontScale="77500" lnSpcReduction="2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NMDA Glutamate Antagonists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 fontScale="92500" lnSpcReduction="20000"/>
          </a:bodyPr>
          <a:lstStyle/>
          <a:p>
            <a:r>
              <a:rPr lang="en-US" sz="3600" dirty="0" smtClean="0">
                <a:latin typeface="Helvetica"/>
                <a:cs typeface="Helvetica"/>
              </a:rPr>
              <a:t>NMDA antagonists include:</a:t>
            </a:r>
          </a:p>
          <a:p>
            <a:r>
              <a:rPr lang="en-US" sz="3600" dirty="0" smtClean="0">
                <a:latin typeface="Helvetica"/>
                <a:cs typeface="Helvetica"/>
              </a:rPr>
              <a:t>	Ketamine</a:t>
            </a:r>
          </a:p>
          <a:p>
            <a:r>
              <a:rPr lang="en-US" sz="3600" dirty="0" smtClean="0">
                <a:latin typeface="Helvetica"/>
                <a:cs typeface="Helvetica"/>
              </a:rPr>
              <a:t>	PCP</a:t>
            </a:r>
          </a:p>
          <a:p>
            <a:r>
              <a:rPr lang="en-US" sz="3600" dirty="0" smtClean="0">
                <a:latin typeface="Helvetica"/>
                <a:cs typeface="Helvetica"/>
              </a:rPr>
              <a:t>	Dextromethorphan (Robitussin)</a:t>
            </a:r>
          </a:p>
          <a:p>
            <a:endParaRPr lang="en-US" sz="3600" dirty="0" smtClean="0">
              <a:latin typeface="Helvetica"/>
              <a:cs typeface="Helvetica"/>
            </a:endParaRPr>
          </a:p>
          <a:p>
            <a:r>
              <a:rPr lang="en-US" sz="3600" dirty="0" smtClean="0">
                <a:latin typeface="Helvetica"/>
                <a:cs typeface="Helvetica"/>
              </a:rPr>
              <a:t>NMDA antagonists cause:</a:t>
            </a:r>
          </a:p>
          <a:p>
            <a:r>
              <a:rPr lang="en-US" sz="3600" dirty="0" smtClean="0">
                <a:latin typeface="Helvetica"/>
                <a:cs typeface="Helvetica"/>
              </a:rPr>
              <a:t>	Convincing and absorbing hallucinations</a:t>
            </a:r>
          </a:p>
          <a:p>
            <a:r>
              <a:rPr lang="en-US" sz="3600" dirty="0" smtClean="0">
                <a:latin typeface="Helvetica"/>
                <a:cs typeface="Helvetica"/>
              </a:rPr>
              <a:t>	Euphoria</a:t>
            </a:r>
          </a:p>
          <a:p>
            <a:r>
              <a:rPr lang="en-US" sz="3600" dirty="0" smtClean="0">
                <a:latin typeface="Helvetica"/>
                <a:cs typeface="Helvetica"/>
              </a:rPr>
              <a:t>	Addiction</a:t>
            </a:r>
          </a:p>
          <a:p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Nausea</a:t>
            </a:r>
          </a:p>
          <a:p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Dulled sensory perception (dissociation)</a:t>
            </a:r>
          </a:p>
          <a:p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Coma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8619808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GABA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3680468"/>
            <a:ext cx="8695549" cy="3003706"/>
          </a:xfrm>
          <a:prstGeom prst="rect">
            <a:avLst/>
          </a:prstGeom>
          <a:noFill/>
        </p:spPr>
        <p:txBody>
          <a:bodyPr wrap="square" rtlCol="0" anchor="ctr" anchorCtr="0">
            <a:normAutofit fontScale="92500" lnSpcReduction="10000"/>
          </a:bodyPr>
          <a:lstStyle/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GABA is the primary inhibitory neurotransmitter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GABA stands for </a:t>
            </a:r>
            <a:r>
              <a:rPr lang="en-US" sz="3600" b="1" dirty="0" smtClean="0">
                <a:latin typeface="Helvetica"/>
                <a:cs typeface="Helvetica"/>
              </a:rPr>
              <a:t>g</a:t>
            </a:r>
            <a:r>
              <a:rPr lang="en-US" sz="3600" dirty="0" smtClean="0">
                <a:latin typeface="Helvetica"/>
                <a:cs typeface="Helvetica"/>
              </a:rPr>
              <a:t>amma-</a:t>
            </a:r>
            <a:r>
              <a:rPr lang="en-US" sz="3600" b="1" dirty="0" err="1" smtClean="0">
                <a:latin typeface="Helvetica"/>
                <a:cs typeface="Helvetica"/>
              </a:rPr>
              <a:t>a</a:t>
            </a:r>
            <a:r>
              <a:rPr lang="en-US" sz="3600" dirty="0" err="1" smtClean="0">
                <a:latin typeface="Helvetica"/>
                <a:cs typeface="Helvetica"/>
              </a:rPr>
              <a:t>mino</a:t>
            </a:r>
            <a:r>
              <a:rPr lang="en-US" sz="3600" b="1" dirty="0" err="1" smtClean="0">
                <a:latin typeface="Helvetica"/>
                <a:cs typeface="Helvetica"/>
              </a:rPr>
              <a:t>b</a:t>
            </a:r>
            <a:r>
              <a:rPr lang="en-US" sz="3600" dirty="0" err="1" smtClean="0">
                <a:latin typeface="Helvetica"/>
                <a:cs typeface="Helvetica"/>
              </a:rPr>
              <a:t>utyric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b="1" dirty="0" smtClean="0">
                <a:latin typeface="Helvetica"/>
                <a:cs typeface="Helvetica"/>
              </a:rPr>
              <a:t>a</a:t>
            </a:r>
            <a:r>
              <a:rPr lang="en-US" sz="3600" dirty="0" smtClean="0">
                <a:latin typeface="Helvetica"/>
                <a:cs typeface="Helvetica"/>
              </a:rPr>
              <a:t>cid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Sleep, muscle relaxation, anxiety relief, memory impairment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6" name="Picture 5" descr="C:\Documents and Settings\Zak\My Documents\Neurotransmitters 04 - GAB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90075" y="1697037"/>
            <a:ext cx="44196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5909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Example GABA Drugs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4626080"/>
            <a:ext cx="8695549" cy="2058094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Baclofen is a GABA agonist. </a:t>
            </a:r>
            <a:r>
              <a:rPr lang="en-US" sz="3600" dirty="0" err="1" smtClean="0">
                <a:latin typeface="Helvetica"/>
                <a:cs typeface="Helvetica"/>
              </a:rPr>
              <a:t>Vigabatrin</a:t>
            </a:r>
            <a:r>
              <a:rPr lang="en-US" sz="3600" dirty="0" smtClean="0">
                <a:latin typeface="Helvetica"/>
                <a:cs typeface="Helvetica"/>
              </a:rPr>
              <a:t> inhibits GABA breakdown. Both drugs contain GABA itself, which is highlighted.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2" name="Picture 1" descr="GABA_drug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1760"/>
            <a:ext cx="9144000" cy="334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426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 fontScale="85000" lnSpcReduction="1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GABA Agonists: Sedatives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 fontScale="85000" lnSpcReduction="20000"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GABA agonists are almost always sedatives. Here are some famous GABA agonists:</a:t>
            </a:r>
          </a:p>
          <a:p>
            <a:pPr>
              <a:spcAft>
                <a:spcPts val="2000"/>
              </a:spcAft>
            </a:pPr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Ethanol (alcohol) – Note that ethanol has other mechanisms, it does not act solely through GABA.</a:t>
            </a:r>
          </a:p>
          <a:p>
            <a:pPr>
              <a:spcAft>
                <a:spcPts val="2000"/>
              </a:spcAft>
            </a:pPr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Barbiturates – Examples include phenobarbital (Luminal) and pentobarbital (Nembutal).</a:t>
            </a:r>
          </a:p>
          <a:p>
            <a:pPr>
              <a:spcAft>
                <a:spcPts val="2000"/>
              </a:spcAft>
            </a:pPr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Benzodiazepines – Examples include diazepam (Valium), clonazepam (</a:t>
            </a:r>
            <a:r>
              <a:rPr lang="en-US" sz="3600" dirty="0" err="1" smtClean="0">
                <a:latin typeface="Helvetica"/>
                <a:cs typeface="Helvetica"/>
              </a:rPr>
              <a:t>Klonopin</a:t>
            </a:r>
            <a:r>
              <a:rPr lang="en-US" sz="3600" dirty="0" smtClean="0">
                <a:latin typeface="Helvetica"/>
                <a:cs typeface="Helvetica"/>
              </a:rPr>
              <a:t>), alprazolam (Xanax), and </a:t>
            </a:r>
            <a:r>
              <a:rPr lang="en-US" sz="3600" dirty="0" err="1" smtClean="0">
                <a:latin typeface="Helvetica"/>
                <a:cs typeface="Helvetica"/>
              </a:rPr>
              <a:t>lorazepam</a:t>
            </a:r>
            <a:r>
              <a:rPr lang="en-US" sz="3600" dirty="0" smtClean="0">
                <a:latin typeface="Helvetica"/>
                <a:cs typeface="Helvetica"/>
              </a:rPr>
              <a:t> (Ativan).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2199921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 fontScale="70000" lnSpcReduction="2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GABA Antagonists: </a:t>
            </a:r>
            <a:r>
              <a:rPr lang="en-US" sz="6400" dirty="0" err="1" smtClean="0">
                <a:latin typeface="Helvetica"/>
                <a:cs typeface="Helvetica"/>
              </a:rPr>
              <a:t>Convulsants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GABA antagonists are almost universally </a:t>
            </a:r>
            <a:r>
              <a:rPr lang="en-US" sz="3600" b="1" dirty="0" err="1" smtClean="0">
                <a:latin typeface="Helvetica"/>
                <a:cs typeface="Helvetica"/>
              </a:rPr>
              <a:t>convulsants</a:t>
            </a:r>
            <a:r>
              <a:rPr lang="en-US" sz="3600" b="1" dirty="0" smtClean="0">
                <a:latin typeface="Helvetica"/>
                <a:cs typeface="Helvetica"/>
              </a:rPr>
              <a:t>,</a:t>
            </a:r>
            <a:r>
              <a:rPr lang="en-US" sz="3600" dirty="0" smtClean="0">
                <a:latin typeface="Helvetica"/>
                <a:cs typeface="Helvetica"/>
              </a:rPr>
              <a:t> meaning they induce seizures. At lower doses, they cause anxiety.</a:t>
            </a:r>
          </a:p>
          <a:p>
            <a:pPr>
              <a:spcAft>
                <a:spcPts val="2000"/>
              </a:spcAft>
            </a:pPr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err="1" smtClean="0">
                <a:latin typeface="Helvetica"/>
                <a:cs typeface="Helvetica"/>
              </a:rPr>
              <a:t>Pentylenetetrazol</a:t>
            </a:r>
            <a:r>
              <a:rPr lang="en-US" sz="3600" dirty="0" smtClean="0">
                <a:latin typeface="Helvetica"/>
                <a:cs typeface="Helvetica"/>
              </a:rPr>
              <a:t> (PTZ) – May have additional non-</a:t>
            </a:r>
            <a:r>
              <a:rPr lang="en-US" sz="3600" dirty="0" err="1" smtClean="0">
                <a:latin typeface="Helvetica"/>
                <a:cs typeface="Helvetica"/>
              </a:rPr>
              <a:t>GABAergic</a:t>
            </a:r>
            <a:r>
              <a:rPr lang="en-US" sz="3600" dirty="0" smtClean="0">
                <a:latin typeface="Helvetica"/>
                <a:cs typeface="Helvetica"/>
              </a:rPr>
              <a:t> mechanisms</a:t>
            </a:r>
          </a:p>
          <a:p>
            <a:pPr>
              <a:spcAft>
                <a:spcPts val="2000"/>
              </a:spcAft>
            </a:pPr>
            <a:r>
              <a:rPr lang="en-US" sz="3600" dirty="0">
                <a:latin typeface="Helvetica"/>
                <a:cs typeface="Helvetica"/>
              </a:rPr>
              <a:t>	</a:t>
            </a:r>
            <a:r>
              <a:rPr lang="en-US" sz="3600" dirty="0" smtClean="0">
                <a:latin typeface="Helvetica"/>
                <a:cs typeface="Helvetica"/>
              </a:rPr>
              <a:t>Benzodiazepine inverse agonists – Interesting side effects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3198992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Serotonin (5-HT)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3825904"/>
            <a:ext cx="8695549" cy="2858270"/>
          </a:xfrm>
          <a:prstGeom prst="rect">
            <a:avLst/>
          </a:prstGeom>
          <a:noFill/>
        </p:spPr>
        <p:txBody>
          <a:bodyPr wrap="square" rtlCol="0" anchor="ctr" anchorCtr="0">
            <a:normAutofit lnSpcReduction="10000"/>
          </a:bodyPr>
          <a:lstStyle/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The Satiety Neurotransmitter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5-HT stands for 5-hydroxytryptamine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Feelings of fullness, contentment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Relieves depression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6" name="Picture 5" descr="C:\Documents and Settings\Zak\My Documents\Neurotransmitters 04 - 5-H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8328" y="1390605"/>
            <a:ext cx="4727345" cy="243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53920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973423"/>
          </a:xfrm>
          <a:prstGeom prst="rect">
            <a:avLst/>
          </a:prstGeom>
          <a:noFill/>
        </p:spPr>
        <p:txBody>
          <a:bodyPr wrap="square" rtlCol="0" anchor="ctr" anchorCtr="0">
            <a:normAutofit lnSpcReduction="10000"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Serotonergic Drugs I</a:t>
            </a:r>
            <a:endParaRPr lang="en-US" sz="6400" dirty="0">
              <a:latin typeface="Helvetica"/>
              <a:cs typeface="Helvetica"/>
            </a:endParaRPr>
          </a:p>
        </p:txBody>
      </p:sp>
      <p:pic>
        <p:nvPicPr>
          <p:cNvPr id="6" name="Picture 2" descr="C:\Documents and Settings\Zak\My Documents\Neurotransmitters 08 - serotonin drug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8186" y="1325256"/>
            <a:ext cx="5907629" cy="553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70984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Serotonergic Drugs II</a:t>
            </a:r>
            <a:endParaRPr lang="en-US" sz="6400" dirty="0">
              <a:latin typeface="Helvetica"/>
              <a:cs typeface="Helvetica"/>
            </a:endParaRPr>
          </a:p>
        </p:txBody>
      </p:sp>
      <p:pic>
        <p:nvPicPr>
          <p:cNvPr id="6" name="Picture 2" descr="C:\Documents and Settings\Zak\My Documents\Neurotransmitters 07 - serotonin LS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11046"/>
            <a:ext cx="7620000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450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Outline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marL="742950" indent="-742950">
              <a:spcAft>
                <a:spcPts val="1800"/>
              </a:spcAft>
              <a:buAutoNum type="arabicPeriod"/>
            </a:pPr>
            <a:r>
              <a:rPr lang="en-US" sz="3600" dirty="0" smtClean="0">
                <a:latin typeface="Helvetica"/>
                <a:cs typeface="Helvetica"/>
              </a:rPr>
              <a:t>How the Brain Works</a:t>
            </a:r>
          </a:p>
          <a:p>
            <a:pPr marL="742950" indent="-742950">
              <a:spcAft>
                <a:spcPts val="1800"/>
              </a:spcAft>
              <a:buAutoNum type="arabicPeriod"/>
            </a:pPr>
            <a:r>
              <a:rPr lang="en-US" sz="3600" dirty="0" smtClean="0">
                <a:latin typeface="Helvetica"/>
                <a:cs typeface="Helvetica"/>
              </a:rPr>
              <a:t>Terminology</a:t>
            </a:r>
          </a:p>
          <a:p>
            <a:pPr marL="742950" indent="-742950">
              <a:spcAft>
                <a:spcPts val="1800"/>
              </a:spcAft>
              <a:buAutoNum type="arabicPeriod"/>
            </a:pPr>
            <a:r>
              <a:rPr lang="en-US" sz="3600" dirty="0" smtClean="0">
                <a:latin typeface="Helvetica"/>
                <a:cs typeface="Helvetica"/>
              </a:rPr>
              <a:t>Specific Neurotransmitters</a:t>
            </a:r>
          </a:p>
          <a:p>
            <a:pPr lvl="1">
              <a:spcAft>
                <a:spcPts val="1800"/>
              </a:spcAft>
            </a:pPr>
            <a:r>
              <a:rPr lang="en-US" sz="3000" dirty="0" smtClean="0">
                <a:latin typeface="Helvetica"/>
                <a:cs typeface="Helvetica"/>
              </a:rPr>
              <a:t>Glutamate (</a:t>
            </a:r>
            <a:r>
              <a:rPr lang="en-US" sz="3000" dirty="0" err="1" smtClean="0">
                <a:latin typeface="Helvetica"/>
                <a:cs typeface="Helvetica"/>
              </a:rPr>
              <a:t>Glu</a:t>
            </a:r>
            <a:r>
              <a:rPr lang="en-US" sz="3000" dirty="0" smtClean="0">
                <a:latin typeface="Helvetica"/>
                <a:cs typeface="Helvetica"/>
              </a:rPr>
              <a:t>), GABA, serotonin (5-HT), norepinephrine (NE), dopamine (DA), opioids</a:t>
            </a:r>
          </a:p>
          <a:p>
            <a:pPr marL="742950" indent="-742950">
              <a:spcAft>
                <a:spcPts val="1800"/>
              </a:spcAft>
              <a:buAutoNum type="arabicPeriod"/>
            </a:pPr>
            <a:r>
              <a:rPr lang="en-US" sz="3600" dirty="0" smtClean="0">
                <a:latin typeface="Helvetica"/>
                <a:cs typeface="Helvetica"/>
              </a:rPr>
              <a:t>Drug Mechanisms</a:t>
            </a:r>
          </a:p>
          <a:p>
            <a:pPr marL="742950" indent="-742950">
              <a:spcAft>
                <a:spcPts val="1800"/>
              </a:spcAft>
              <a:buAutoNum type="arabicPeriod"/>
            </a:pPr>
            <a:r>
              <a:rPr lang="en-US" sz="3600" dirty="0" smtClean="0">
                <a:latin typeface="Helvetica"/>
                <a:cs typeface="Helvetica"/>
              </a:rPr>
              <a:t>Addiction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408933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Norepinephrine (NE)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3884423"/>
            <a:ext cx="8695549" cy="2799750"/>
          </a:xfrm>
          <a:prstGeom prst="rect">
            <a:avLst/>
          </a:prstGeom>
          <a:noFill/>
        </p:spPr>
        <p:txBody>
          <a:bodyPr wrap="square" rtlCol="0" anchor="ctr" anchorCtr="0">
            <a:normAutofit fontScale="85000" lnSpcReduction="20000"/>
          </a:bodyPr>
          <a:lstStyle/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The Fight-or-Flight Neurotransmitter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Also called </a:t>
            </a:r>
            <a:r>
              <a:rPr lang="en-US" sz="3600" b="1" dirty="0" smtClean="0">
                <a:latin typeface="Helvetica"/>
                <a:cs typeface="Helvetica"/>
              </a:rPr>
              <a:t>noradrenaline</a:t>
            </a:r>
            <a:endParaRPr lang="en-US" sz="3600" dirty="0" smtClean="0">
              <a:latin typeface="Helvetica"/>
              <a:cs typeface="Helvetica"/>
            </a:endParaRP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Excitement, fear, alertness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As a hormone, it increases heart rate, blood pressure, and blood sugar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6" name="Picture 5" descr="C:\Documents and Settings\Zak\My Documents\Neurotransmitters 04 - 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8713" y="1390605"/>
            <a:ext cx="4146575" cy="219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00096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Dopamine (DA)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3986400"/>
            <a:ext cx="8695549" cy="2697773"/>
          </a:xfrm>
          <a:prstGeom prst="rect">
            <a:avLst/>
          </a:prstGeom>
          <a:noFill/>
        </p:spPr>
        <p:txBody>
          <a:bodyPr wrap="square" rtlCol="0" anchor="ctr" anchorCtr="0">
            <a:normAutofit lnSpcReduction="10000"/>
          </a:bodyPr>
          <a:lstStyle/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The Salience Neurotransmitter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Rewards eating, sex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Increases alertness, happiness, motivation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6" name="Picture 5" descr="C:\Documents and Settings\Zak\My Documents\Neurotransmitters 04 - D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66900" y="1455039"/>
            <a:ext cx="541020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43290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Opioids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3838070"/>
            <a:ext cx="8695549" cy="2846104"/>
          </a:xfrm>
          <a:prstGeom prst="rect">
            <a:avLst/>
          </a:prstGeom>
          <a:noFill/>
        </p:spPr>
        <p:txBody>
          <a:bodyPr wrap="square" rtlCol="0" anchor="ctr" anchorCtr="0">
            <a:normAutofit fontScale="92500" lnSpcReduction="10000"/>
          </a:bodyPr>
          <a:lstStyle/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Relieve pain, anxiety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Induce sleep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Important for pleasure</a:t>
            </a:r>
          </a:p>
          <a:p>
            <a:pPr algn="ctr"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Slow the digestive tract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6" name="Picture 5" descr="C:\Documents and Settings\Zak\My Documents\Neurotransmitters 06 met enkephali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692" y="1390605"/>
            <a:ext cx="76200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70537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Slide Title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err="1" smtClean="0">
                <a:latin typeface="Helvetica"/>
                <a:cs typeface="Helvetica"/>
              </a:rPr>
              <a:t>Lorem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ipsum</a:t>
            </a:r>
            <a:r>
              <a:rPr lang="en-US" sz="3600" dirty="0" smtClean="0">
                <a:latin typeface="Helvetica"/>
                <a:cs typeface="Helvetica"/>
              </a:rPr>
              <a:t> sit </a:t>
            </a:r>
            <a:r>
              <a:rPr lang="en-US" sz="3600" dirty="0" err="1" smtClean="0">
                <a:latin typeface="Helvetica"/>
                <a:cs typeface="Helvetica"/>
              </a:rPr>
              <a:t>amet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dolori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placum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nocebus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tensori</a:t>
            </a:r>
            <a:r>
              <a:rPr lang="en-US" sz="3600" dirty="0" smtClean="0">
                <a:latin typeface="Helvetica"/>
                <a:cs typeface="Helvetica"/>
              </a:rPr>
              <a:t>. </a:t>
            </a:r>
            <a:r>
              <a:rPr lang="en-US" sz="3600" dirty="0" err="1" smtClean="0">
                <a:latin typeface="Helvetica"/>
                <a:cs typeface="Helvetica"/>
              </a:rPr>
              <a:t>Alegri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metamonum</a:t>
            </a:r>
            <a:r>
              <a:rPr lang="en-US" sz="3600" dirty="0" smtClean="0">
                <a:latin typeface="Helvetica"/>
                <a:cs typeface="Helvetica"/>
              </a:rPr>
              <a:t> et </a:t>
            </a:r>
            <a:r>
              <a:rPr lang="en-US" sz="3600" dirty="0" err="1" smtClean="0">
                <a:latin typeface="Helvetica"/>
                <a:cs typeface="Helvetica"/>
              </a:rPr>
              <a:t>fidelim</a:t>
            </a:r>
            <a:r>
              <a:rPr lang="en-US" sz="3600" dirty="0" smtClean="0">
                <a:latin typeface="Helvetica"/>
                <a:cs typeface="Helvetica"/>
              </a:rPr>
              <a:t>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More space-filling text here, this time in English. Yes, this is dummy text for typesetting purposes.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A third paragraph of junk.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683872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Slide Title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err="1" smtClean="0">
                <a:latin typeface="Helvetica"/>
                <a:cs typeface="Helvetica"/>
              </a:rPr>
              <a:t>Lorem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ipsum</a:t>
            </a:r>
            <a:r>
              <a:rPr lang="en-US" sz="3600" dirty="0" smtClean="0">
                <a:latin typeface="Helvetica"/>
                <a:cs typeface="Helvetica"/>
              </a:rPr>
              <a:t> sit </a:t>
            </a:r>
            <a:r>
              <a:rPr lang="en-US" sz="3600" dirty="0" err="1" smtClean="0">
                <a:latin typeface="Helvetica"/>
                <a:cs typeface="Helvetica"/>
              </a:rPr>
              <a:t>amet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dolori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placum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nocebus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tensori</a:t>
            </a:r>
            <a:r>
              <a:rPr lang="en-US" sz="3600" dirty="0" smtClean="0">
                <a:latin typeface="Helvetica"/>
                <a:cs typeface="Helvetica"/>
              </a:rPr>
              <a:t>. </a:t>
            </a:r>
            <a:r>
              <a:rPr lang="en-US" sz="3600" dirty="0" err="1" smtClean="0">
                <a:latin typeface="Helvetica"/>
                <a:cs typeface="Helvetica"/>
              </a:rPr>
              <a:t>Alegri</a:t>
            </a:r>
            <a:r>
              <a:rPr lang="en-US" sz="3600" dirty="0" smtClean="0">
                <a:latin typeface="Helvetica"/>
                <a:cs typeface="Helvetica"/>
              </a:rPr>
              <a:t> </a:t>
            </a:r>
            <a:r>
              <a:rPr lang="en-US" sz="3600" dirty="0" err="1" smtClean="0">
                <a:latin typeface="Helvetica"/>
                <a:cs typeface="Helvetica"/>
              </a:rPr>
              <a:t>metamonum</a:t>
            </a:r>
            <a:r>
              <a:rPr lang="en-US" sz="3600" dirty="0" smtClean="0">
                <a:latin typeface="Helvetica"/>
                <a:cs typeface="Helvetica"/>
              </a:rPr>
              <a:t> et </a:t>
            </a:r>
            <a:r>
              <a:rPr lang="en-US" sz="3600" dirty="0" err="1" smtClean="0">
                <a:latin typeface="Helvetica"/>
                <a:cs typeface="Helvetica"/>
              </a:rPr>
              <a:t>fidelim</a:t>
            </a:r>
            <a:r>
              <a:rPr lang="en-US" sz="3600" dirty="0" smtClean="0">
                <a:latin typeface="Helvetica"/>
                <a:cs typeface="Helvetica"/>
              </a:rPr>
              <a:t>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More space-filling text here, this time in English. Yes, this is dummy text for typesetting purposes.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A third paragraph of junk.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54166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How the Brain Works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200 billion neurons (brain cells)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Roughly 1,000 synapses per neuron, but highly variable. The pyramidal cells in the cerebral cortex often have 10,000 synapses.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125 trillion synapses in the cerebral cortex alone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20778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2486" y="5488254"/>
            <a:ext cx="8695549" cy="1369746"/>
          </a:xfrm>
          <a:prstGeom prst="rect">
            <a:avLst/>
          </a:prstGeom>
          <a:noFill/>
        </p:spPr>
        <p:txBody>
          <a:bodyPr wrap="square" rtlCol="0" anchor="ctr" anchorCtr="0">
            <a:normAutofit fontScale="92500" lnSpcReduction="20000"/>
          </a:bodyPr>
          <a:lstStyle/>
          <a:p>
            <a:pPr algn="ctr"/>
            <a:r>
              <a:rPr lang="en-US" sz="3600" dirty="0" smtClean="0">
                <a:latin typeface="Helvetica"/>
                <a:cs typeface="Helvetica"/>
              </a:rPr>
              <a:t>One pyramidal neuron from the hippocampus of a human.</a:t>
            </a:r>
          </a:p>
          <a:p>
            <a:pPr algn="ctr"/>
            <a:r>
              <a:rPr lang="en-US" sz="3600" dirty="0" smtClean="0">
                <a:latin typeface="Helvetica"/>
                <a:cs typeface="Helvetica"/>
              </a:rPr>
              <a:t>CC-BY-SA by </a:t>
            </a:r>
            <a:r>
              <a:rPr lang="en-US" sz="3600" dirty="0" err="1" smtClean="0">
                <a:latin typeface="Helvetica"/>
                <a:cs typeface="Helvetica"/>
              </a:rPr>
              <a:t>MethoxyRoxy</a:t>
            </a:r>
            <a:r>
              <a:rPr lang="en-US" sz="3600" dirty="0" smtClean="0">
                <a:latin typeface="Helvetica"/>
                <a:cs typeface="Helvetica"/>
              </a:rPr>
              <a:t>, </a:t>
            </a:r>
            <a:r>
              <a:rPr lang="en-US" sz="3600" dirty="0" smtClean="0">
                <a:latin typeface="Helvetica"/>
                <a:cs typeface="Helvetica"/>
                <a:hlinkClick r:id="rId2"/>
              </a:rPr>
              <a:t>source</a:t>
            </a:r>
            <a:r>
              <a:rPr lang="en-US" sz="3600" dirty="0" smtClean="0">
                <a:latin typeface="Helvetica"/>
                <a:cs typeface="Helvetica"/>
              </a:rPr>
              <a:t>.</a:t>
            </a:r>
            <a:endParaRPr lang="en-US" sz="3600" dirty="0">
              <a:latin typeface="Helvetica"/>
              <a:cs typeface="Helvetica"/>
            </a:endParaRPr>
          </a:p>
        </p:txBody>
      </p:sp>
      <p:pic>
        <p:nvPicPr>
          <p:cNvPr id="2" name="Picture 1" descr="Pyramidal_hippocampal_neuron_40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34" y="0"/>
            <a:ext cx="7203333" cy="548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623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Helvetica"/>
                <a:cs typeface="Helvetica"/>
              </a:rPr>
              <a:t>One Synapse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9459" name="Freeform 5"/>
          <p:cNvSpPr>
            <a:spLocks/>
          </p:cNvSpPr>
          <p:nvPr/>
        </p:nvSpPr>
        <p:spPr bwMode="auto">
          <a:xfrm>
            <a:off x="609600" y="1219200"/>
            <a:ext cx="5956300" cy="4432300"/>
          </a:xfrm>
          <a:custGeom>
            <a:avLst/>
            <a:gdLst>
              <a:gd name="T0" fmla="*/ 0 w 3752"/>
              <a:gd name="T1" fmla="*/ 1981200 h 2792"/>
              <a:gd name="T2" fmla="*/ 2438400 w 3752"/>
              <a:gd name="T3" fmla="*/ 2514600 h 2792"/>
              <a:gd name="T4" fmla="*/ 3124200 w 3752"/>
              <a:gd name="T5" fmla="*/ 3886200 h 2792"/>
              <a:gd name="T6" fmla="*/ 4114800 w 3752"/>
              <a:gd name="T7" fmla="*/ 4343400 h 2792"/>
              <a:gd name="T8" fmla="*/ 5029200 w 3752"/>
              <a:gd name="T9" fmla="*/ 3352800 h 2792"/>
              <a:gd name="T10" fmla="*/ 4851400 w 3752"/>
              <a:gd name="T11" fmla="*/ 3186113 h 2792"/>
              <a:gd name="T12" fmla="*/ 4811713 w 3752"/>
              <a:gd name="T13" fmla="*/ 2914650 h 2792"/>
              <a:gd name="T14" fmla="*/ 5030788 w 3752"/>
              <a:gd name="T15" fmla="*/ 2773363 h 2792"/>
              <a:gd name="T16" fmla="*/ 5289550 w 3752"/>
              <a:gd name="T17" fmla="*/ 2747963 h 2792"/>
              <a:gd name="T18" fmla="*/ 5715000 w 3752"/>
              <a:gd name="T19" fmla="*/ 1828800 h 2792"/>
              <a:gd name="T20" fmla="*/ 5791200 w 3752"/>
              <a:gd name="T21" fmla="*/ 914400 h 2792"/>
              <a:gd name="T22" fmla="*/ 4724400 w 3752"/>
              <a:gd name="T23" fmla="*/ 609600 h 2792"/>
              <a:gd name="T24" fmla="*/ 3429000 w 3752"/>
              <a:gd name="T25" fmla="*/ 1066800 h 2792"/>
              <a:gd name="T26" fmla="*/ 2133600 w 3752"/>
              <a:gd name="T27" fmla="*/ 838200 h 2792"/>
              <a:gd name="T28" fmla="*/ 685800 w 3752"/>
              <a:gd name="T29" fmla="*/ 152400 h 2792"/>
              <a:gd name="T30" fmla="*/ 457200 w 3752"/>
              <a:gd name="T31" fmla="*/ 0 h 27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752"/>
              <a:gd name="T49" fmla="*/ 0 h 2792"/>
              <a:gd name="T50" fmla="*/ 3752 w 3752"/>
              <a:gd name="T51" fmla="*/ 2792 h 27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752" h="2792">
                <a:moveTo>
                  <a:pt x="0" y="1248"/>
                </a:moveTo>
                <a:cubicBezTo>
                  <a:pt x="604" y="1316"/>
                  <a:pt x="1208" y="1384"/>
                  <a:pt x="1536" y="1584"/>
                </a:cubicBezTo>
                <a:cubicBezTo>
                  <a:pt x="1864" y="1784"/>
                  <a:pt x="1792" y="2256"/>
                  <a:pt x="1968" y="2448"/>
                </a:cubicBezTo>
                <a:cubicBezTo>
                  <a:pt x="2144" y="2640"/>
                  <a:pt x="2392" y="2792"/>
                  <a:pt x="2592" y="2736"/>
                </a:cubicBezTo>
                <a:cubicBezTo>
                  <a:pt x="2792" y="2680"/>
                  <a:pt x="3091" y="2233"/>
                  <a:pt x="3168" y="2112"/>
                </a:cubicBezTo>
                <a:cubicBezTo>
                  <a:pt x="3245" y="1991"/>
                  <a:pt x="3079" y="2053"/>
                  <a:pt x="3056" y="2007"/>
                </a:cubicBezTo>
                <a:cubicBezTo>
                  <a:pt x="3033" y="1961"/>
                  <a:pt x="3012" y="1879"/>
                  <a:pt x="3031" y="1836"/>
                </a:cubicBezTo>
                <a:cubicBezTo>
                  <a:pt x="3050" y="1793"/>
                  <a:pt x="3119" y="1764"/>
                  <a:pt x="3169" y="1747"/>
                </a:cubicBezTo>
                <a:cubicBezTo>
                  <a:pt x="3219" y="1730"/>
                  <a:pt x="3260" y="1830"/>
                  <a:pt x="3332" y="1731"/>
                </a:cubicBezTo>
                <a:cubicBezTo>
                  <a:pt x="3404" y="1632"/>
                  <a:pt x="3547" y="1344"/>
                  <a:pt x="3600" y="1152"/>
                </a:cubicBezTo>
                <a:cubicBezTo>
                  <a:pt x="3653" y="960"/>
                  <a:pt x="3752" y="704"/>
                  <a:pt x="3648" y="576"/>
                </a:cubicBezTo>
                <a:cubicBezTo>
                  <a:pt x="3544" y="448"/>
                  <a:pt x="3224" y="368"/>
                  <a:pt x="2976" y="384"/>
                </a:cubicBezTo>
                <a:cubicBezTo>
                  <a:pt x="2728" y="400"/>
                  <a:pt x="2432" y="648"/>
                  <a:pt x="2160" y="672"/>
                </a:cubicBezTo>
                <a:cubicBezTo>
                  <a:pt x="1888" y="696"/>
                  <a:pt x="1632" y="624"/>
                  <a:pt x="1344" y="528"/>
                </a:cubicBezTo>
                <a:cubicBezTo>
                  <a:pt x="1056" y="432"/>
                  <a:pt x="608" y="184"/>
                  <a:pt x="432" y="96"/>
                </a:cubicBezTo>
                <a:cubicBezTo>
                  <a:pt x="256" y="8"/>
                  <a:pt x="272" y="4"/>
                  <a:pt x="288" y="0"/>
                </a:cubicBezTo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460" name="Freeform 8"/>
          <p:cNvSpPr>
            <a:spLocks/>
          </p:cNvSpPr>
          <p:nvPr/>
        </p:nvSpPr>
        <p:spPr bwMode="auto">
          <a:xfrm>
            <a:off x="5489513" y="1657369"/>
            <a:ext cx="3155879" cy="5064321"/>
          </a:xfrm>
          <a:custGeom>
            <a:avLst/>
            <a:gdLst>
              <a:gd name="T0" fmla="*/ 3505200 w 2208"/>
              <a:gd name="T1" fmla="*/ 0 h 3312"/>
              <a:gd name="T2" fmla="*/ 2438400 w 2208"/>
              <a:gd name="T3" fmla="*/ 685800 h 3312"/>
              <a:gd name="T4" fmla="*/ 2057400 w 2208"/>
              <a:gd name="T5" fmla="*/ 1905000 h 3312"/>
              <a:gd name="T6" fmla="*/ 1447800 w 2208"/>
              <a:gd name="T7" fmla="*/ 3581400 h 3312"/>
              <a:gd name="T8" fmla="*/ 685800 w 2208"/>
              <a:gd name="T9" fmla="*/ 4648200 h 3312"/>
              <a:gd name="T10" fmla="*/ 228600 w 2208"/>
              <a:gd name="T11" fmla="*/ 5105400 h 3312"/>
              <a:gd name="T12" fmla="*/ 0 w 2208"/>
              <a:gd name="T13" fmla="*/ 5257800 h 3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08"/>
              <a:gd name="T22" fmla="*/ 0 h 3312"/>
              <a:gd name="T23" fmla="*/ 2208 w 2208"/>
              <a:gd name="T24" fmla="*/ 3312 h 3312"/>
              <a:gd name="connsiteX0" fmla="*/ 10000 w 10000"/>
              <a:gd name="connsiteY0" fmla="*/ 0 h 10000"/>
              <a:gd name="connsiteX1" fmla="*/ 8741 w 10000"/>
              <a:gd name="connsiteY1" fmla="*/ 385 h 10000"/>
              <a:gd name="connsiteX2" fmla="*/ 6957 w 10000"/>
              <a:gd name="connsiteY2" fmla="*/ 1304 h 10000"/>
              <a:gd name="connsiteX3" fmla="*/ 5870 w 10000"/>
              <a:gd name="connsiteY3" fmla="*/ 3623 h 10000"/>
              <a:gd name="connsiteX4" fmla="*/ 4130 w 10000"/>
              <a:gd name="connsiteY4" fmla="*/ 6812 h 10000"/>
              <a:gd name="connsiteX5" fmla="*/ 1957 w 10000"/>
              <a:gd name="connsiteY5" fmla="*/ 8841 h 10000"/>
              <a:gd name="connsiteX6" fmla="*/ 652 w 10000"/>
              <a:gd name="connsiteY6" fmla="*/ 9710 h 10000"/>
              <a:gd name="connsiteX7" fmla="*/ 0 w 10000"/>
              <a:gd name="connsiteY7" fmla="*/ 10000 h 10000"/>
              <a:gd name="connsiteX0" fmla="*/ 10185 w 10185"/>
              <a:gd name="connsiteY0" fmla="*/ 1154 h 9638"/>
              <a:gd name="connsiteX1" fmla="*/ 8741 w 10185"/>
              <a:gd name="connsiteY1" fmla="*/ 23 h 9638"/>
              <a:gd name="connsiteX2" fmla="*/ 6957 w 10185"/>
              <a:gd name="connsiteY2" fmla="*/ 942 h 9638"/>
              <a:gd name="connsiteX3" fmla="*/ 5870 w 10185"/>
              <a:gd name="connsiteY3" fmla="*/ 3261 h 9638"/>
              <a:gd name="connsiteX4" fmla="*/ 4130 w 10185"/>
              <a:gd name="connsiteY4" fmla="*/ 6450 h 9638"/>
              <a:gd name="connsiteX5" fmla="*/ 1957 w 10185"/>
              <a:gd name="connsiteY5" fmla="*/ 8479 h 9638"/>
              <a:gd name="connsiteX6" fmla="*/ 652 w 10185"/>
              <a:gd name="connsiteY6" fmla="*/ 9348 h 9638"/>
              <a:gd name="connsiteX7" fmla="*/ 0 w 10185"/>
              <a:gd name="connsiteY7" fmla="*/ 9638 h 9638"/>
              <a:gd name="connsiteX0" fmla="*/ 10000 w 10000"/>
              <a:gd name="connsiteY0" fmla="*/ 1179 h 9982"/>
              <a:gd name="connsiteX1" fmla="*/ 8270 w 10000"/>
              <a:gd name="connsiteY1" fmla="*/ 24 h 9982"/>
              <a:gd name="connsiteX2" fmla="*/ 6831 w 10000"/>
              <a:gd name="connsiteY2" fmla="*/ 959 h 9982"/>
              <a:gd name="connsiteX3" fmla="*/ 5763 w 10000"/>
              <a:gd name="connsiteY3" fmla="*/ 3365 h 9982"/>
              <a:gd name="connsiteX4" fmla="*/ 4055 w 10000"/>
              <a:gd name="connsiteY4" fmla="*/ 6674 h 9982"/>
              <a:gd name="connsiteX5" fmla="*/ 1921 w 10000"/>
              <a:gd name="connsiteY5" fmla="*/ 8779 h 9982"/>
              <a:gd name="connsiteX6" fmla="*/ 640 w 10000"/>
              <a:gd name="connsiteY6" fmla="*/ 9681 h 9982"/>
              <a:gd name="connsiteX7" fmla="*/ 0 w 10000"/>
              <a:gd name="connsiteY7" fmla="*/ 9982 h 9982"/>
              <a:gd name="connsiteX0" fmla="*/ 10000 w 10000"/>
              <a:gd name="connsiteY0" fmla="*/ 1181 h 10000"/>
              <a:gd name="connsiteX1" fmla="*/ 8270 w 10000"/>
              <a:gd name="connsiteY1" fmla="*/ 24 h 10000"/>
              <a:gd name="connsiteX2" fmla="*/ 6831 w 10000"/>
              <a:gd name="connsiteY2" fmla="*/ 961 h 10000"/>
              <a:gd name="connsiteX3" fmla="*/ 5763 w 10000"/>
              <a:gd name="connsiteY3" fmla="*/ 3371 h 10000"/>
              <a:gd name="connsiteX4" fmla="*/ 4055 w 10000"/>
              <a:gd name="connsiteY4" fmla="*/ 6686 h 10000"/>
              <a:gd name="connsiteX5" fmla="*/ 1921 w 10000"/>
              <a:gd name="connsiteY5" fmla="*/ 8795 h 10000"/>
              <a:gd name="connsiteX6" fmla="*/ 640 w 10000"/>
              <a:gd name="connsiteY6" fmla="*/ 9698 h 10000"/>
              <a:gd name="connsiteX7" fmla="*/ 0 w 10000"/>
              <a:gd name="connsiteY7" fmla="*/ 10000 h 10000"/>
              <a:gd name="connsiteX0" fmla="*/ 10000 w 10000"/>
              <a:gd name="connsiteY0" fmla="*/ 1163 h 9982"/>
              <a:gd name="connsiteX1" fmla="*/ 8270 w 10000"/>
              <a:gd name="connsiteY1" fmla="*/ 6 h 9982"/>
              <a:gd name="connsiteX2" fmla="*/ 6831 w 10000"/>
              <a:gd name="connsiteY2" fmla="*/ 943 h 9982"/>
              <a:gd name="connsiteX3" fmla="*/ 5763 w 10000"/>
              <a:gd name="connsiteY3" fmla="*/ 3353 h 9982"/>
              <a:gd name="connsiteX4" fmla="*/ 4055 w 10000"/>
              <a:gd name="connsiteY4" fmla="*/ 6668 h 9982"/>
              <a:gd name="connsiteX5" fmla="*/ 1921 w 10000"/>
              <a:gd name="connsiteY5" fmla="*/ 8777 h 9982"/>
              <a:gd name="connsiteX6" fmla="*/ 640 w 10000"/>
              <a:gd name="connsiteY6" fmla="*/ 9680 h 9982"/>
              <a:gd name="connsiteX7" fmla="*/ 0 w 10000"/>
              <a:gd name="connsiteY7" fmla="*/ 9982 h 9982"/>
              <a:gd name="connsiteX0" fmla="*/ 10104 w 10104"/>
              <a:gd name="connsiteY0" fmla="*/ 1714 h 9998"/>
              <a:gd name="connsiteX1" fmla="*/ 8270 w 10104"/>
              <a:gd name="connsiteY1" fmla="*/ 4 h 9998"/>
              <a:gd name="connsiteX2" fmla="*/ 6831 w 10104"/>
              <a:gd name="connsiteY2" fmla="*/ 943 h 9998"/>
              <a:gd name="connsiteX3" fmla="*/ 5763 w 10104"/>
              <a:gd name="connsiteY3" fmla="*/ 3357 h 9998"/>
              <a:gd name="connsiteX4" fmla="*/ 4055 w 10104"/>
              <a:gd name="connsiteY4" fmla="*/ 6678 h 9998"/>
              <a:gd name="connsiteX5" fmla="*/ 1921 w 10104"/>
              <a:gd name="connsiteY5" fmla="*/ 8791 h 9998"/>
              <a:gd name="connsiteX6" fmla="*/ 640 w 10104"/>
              <a:gd name="connsiteY6" fmla="*/ 9695 h 9998"/>
              <a:gd name="connsiteX7" fmla="*/ 0 w 10104"/>
              <a:gd name="connsiteY7" fmla="*/ 9998 h 9998"/>
              <a:gd name="connsiteX0" fmla="*/ 10000 w 10025"/>
              <a:gd name="connsiteY0" fmla="*/ 1714 h 10000"/>
              <a:gd name="connsiteX1" fmla="*/ 8185 w 10025"/>
              <a:gd name="connsiteY1" fmla="*/ 4 h 10000"/>
              <a:gd name="connsiteX2" fmla="*/ 6761 w 10025"/>
              <a:gd name="connsiteY2" fmla="*/ 943 h 10000"/>
              <a:gd name="connsiteX3" fmla="*/ 5704 w 10025"/>
              <a:gd name="connsiteY3" fmla="*/ 3358 h 10000"/>
              <a:gd name="connsiteX4" fmla="*/ 4013 w 10025"/>
              <a:gd name="connsiteY4" fmla="*/ 6679 h 10000"/>
              <a:gd name="connsiteX5" fmla="*/ 1901 w 10025"/>
              <a:gd name="connsiteY5" fmla="*/ 8793 h 10000"/>
              <a:gd name="connsiteX6" fmla="*/ 633 w 10025"/>
              <a:gd name="connsiteY6" fmla="*/ 9697 h 10000"/>
              <a:gd name="connsiteX7" fmla="*/ 0 w 10025"/>
              <a:gd name="connsiteY7" fmla="*/ 10000 h 10000"/>
              <a:gd name="connsiteX0" fmla="*/ 10000 w 10025"/>
              <a:gd name="connsiteY0" fmla="*/ 1714 h 10000"/>
              <a:gd name="connsiteX1" fmla="*/ 8185 w 10025"/>
              <a:gd name="connsiteY1" fmla="*/ 4 h 10000"/>
              <a:gd name="connsiteX2" fmla="*/ 6761 w 10025"/>
              <a:gd name="connsiteY2" fmla="*/ 943 h 10000"/>
              <a:gd name="connsiteX3" fmla="*/ 5704 w 10025"/>
              <a:gd name="connsiteY3" fmla="*/ 3358 h 10000"/>
              <a:gd name="connsiteX4" fmla="*/ 4013 w 10025"/>
              <a:gd name="connsiteY4" fmla="*/ 6679 h 10000"/>
              <a:gd name="connsiteX5" fmla="*/ 1901 w 10025"/>
              <a:gd name="connsiteY5" fmla="*/ 8793 h 10000"/>
              <a:gd name="connsiteX6" fmla="*/ 1070 w 10025"/>
              <a:gd name="connsiteY6" fmla="*/ 9403 h 10000"/>
              <a:gd name="connsiteX7" fmla="*/ 0 w 10025"/>
              <a:gd name="connsiteY7" fmla="*/ 10000 h 10000"/>
              <a:gd name="connsiteX0" fmla="*/ 8976 w 9001"/>
              <a:gd name="connsiteY0" fmla="*/ 1714 h 10037"/>
              <a:gd name="connsiteX1" fmla="*/ 7161 w 9001"/>
              <a:gd name="connsiteY1" fmla="*/ 4 h 10037"/>
              <a:gd name="connsiteX2" fmla="*/ 5737 w 9001"/>
              <a:gd name="connsiteY2" fmla="*/ 943 h 10037"/>
              <a:gd name="connsiteX3" fmla="*/ 4680 w 9001"/>
              <a:gd name="connsiteY3" fmla="*/ 3358 h 10037"/>
              <a:gd name="connsiteX4" fmla="*/ 2989 w 9001"/>
              <a:gd name="connsiteY4" fmla="*/ 6679 h 10037"/>
              <a:gd name="connsiteX5" fmla="*/ 877 w 9001"/>
              <a:gd name="connsiteY5" fmla="*/ 8793 h 10037"/>
              <a:gd name="connsiteX6" fmla="*/ 46 w 9001"/>
              <a:gd name="connsiteY6" fmla="*/ 9403 h 10037"/>
              <a:gd name="connsiteX7" fmla="*/ 1006 w 9001"/>
              <a:gd name="connsiteY7" fmla="*/ 10037 h 10037"/>
              <a:gd name="connsiteX0" fmla="*/ 9972 w 10000"/>
              <a:gd name="connsiteY0" fmla="*/ 1708 h 10000"/>
              <a:gd name="connsiteX1" fmla="*/ 7956 w 10000"/>
              <a:gd name="connsiteY1" fmla="*/ 4 h 10000"/>
              <a:gd name="connsiteX2" fmla="*/ 6374 w 10000"/>
              <a:gd name="connsiteY2" fmla="*/ 940 h 10000"/>
              <a:gd name="connsiteX3" fmla="*/ 5199 w 10000"/>
              <a:gd name="connsiteY3" fmla="*/ 3346 h 10000"/>
              <a:gd name="connsiteX4" fmla="*/ 3321 w 10000"/>
              <a:gd name="connsiteY4" fmla="*/ 6654 h 10000"/>
              <a:gd name="connsiteX5" fmla="*/ 974 w 10000"/>
              <a:gd name="connsiteY5" fmla="*/ 8761 h 10000"/>
              <a:gd name="connsiteX6" fmla="*/ 51 w 10000"/>
              <a:gd name="connsiteY6" fmla="*/ 9368 h 10000"/>
              <a:gd name="connsiteX7" fmla="*/ 1118 w 10000"/>
              <a:gd name="connsiteY7" fmla="*/ 10000 h 10000"/>
              <a:gd name="connsiteX0" fmla="*/ 9942 w 9970"/>
              <a:gd name="connsiteY0" fmla="*/ 1708 h 10000"/>
              <a:gd name="connsiteX1" fmla="*/ 7926 w 9970"/>
              <a:gd name="connsiteY1" fmla="*/ 4 h 10000"/>
              <a:gd name="connsiteX2" fmla="*/ 6344 w 9970"/>
              <a:gd name="connsiteY2" fmla="*/ 940 h 10000"/>
              <a:gd name="connsiteX3" fmla="*/ 5169 w 9970"/>
              <a:gd name="connsiteY3" fmla="*/ 3346 h 10000"/>
              <a:gd name="connsiteX4" fmla="*/ 3291 w 9970"/>
              <a:gd name="connsiteY4" fmla="*/ 6654 h 10000"/>
              <a:gd name="connsiteX5" fmla="*/ 944 w 9970"/>
              <a:gd name="connsiteY5" fmla="*/ 8761 h 10000"/>
              <a:gd name="connsiteX6" fmla="*/ 21 w 9970"/>
              <a:gd name="connsiteY6" fmla="*/ 9368 h 10000"/>
              <a:gd name="connsiteX7" fmla="*/ 1088 w 9970"/>
              <a:gd name="connsiteY7" fmla="*/ 10000 h 10000"/>
              <a:gd name="connsiteX0" fmla="*/ 9964 w 9992"/>
              <a:gd name="connsiteY0" fmla="*/ 1708 h 10000"/>
              <a:gd name="connsiteX1" fmla="*/ 7942 w 9992"/>
              <a:gd name="connsiteY1" fmla="*/ 4 h 10000"/>
              <a:gd name="connsiteX2" fmla="*/ 6355 w 9992"/>
              <a:gd name="connsiteY2" fmla="*/ 940 h 10000"/>
              <a:gd name="connsiteX3" fmla="*/ 5177 w 9992"/>
              <a:gd name="connsiteY3" fmla="*/ 3346 h 10000"/>
              <a:gd name="connsiteX4" fmla="*/ 3293 w 9992"/>
              <a:gd name="connsiteY4" fmla="*/ 6654 h 10000"/>
              <a:gd name="connsiteX5" fmla="*/ 939 w 9992"/>
              <a:gd name="connsiteY5" fmla="*/ 8761 h 10000"/>
              <a:gd name="connsiteX6" fmla="*/ 13 w 9992"/>
              <a:gd name="connsiteY6" fmla="*/ 9368 h 10000"/>
              <a:gd name="connsiteX7" fmla="*/ 2143 w 9992"/>
              <a:gd name="connsiteY7" fmla="*/ 10000 h 10000"/>
              <a:gd name="connsiteX0" fmla="*/ 9972 w 10000"/>
              <a:gd name="connsiteY0" fmla="*/ 1708 h 10000"/>
              <a:gd name="connsiteX1" fmla="*/ 7948 w 10000"/>
              <a:gd name="connsiteY1" fmla="*/ 4 h 10000"/>
              <a:gd name="connsiteX2" fmla="*/ 6360 w 10000"/>
              <a:gd name="connsiteY2" fmla="*/ 940 h 10000"/>
              <a:gd name="connsiteX3" fmla="*/ 5181 w 10000"/>
              <a:gd name="connsiteY3" fmla="*/ 3346 h 10000"/>
              <a:gd name="connsiteX4" fmla="*/ 3296 w 10000"/>
              <a:gd name="connsiteY4" fmla="*/ 6654 h 10000"/>
              <a:gd name="connsiteX5" fmla="*/ 940 w 10000"/>
              <a:gd name="connsiteY5" fmla="*/ 8761 h 10000"/>
              <a:gd name="connsiteX6" fmla="*/ 13 w 10000"/>
              <a:gd name="connsiteY6" fmla="*/ 9496 h 10000"/>
              <a:gd name="connsiteX7" fmla="*/ 2145 w 10000"/>
              <a:gd name="connsiteY7" fmla="*/ 10000 h 10000"/>
              <a:gd name="connsiteX0" fmla="*/ 9959 w 9987"/>
              <a:gd name="connsiteY0" fmla="*/ 1708 h 10000"/>
              <a:gd name="connsiteX1" fmla="*/ 7935 w 9987"/>
              <a:gd name="connsiteY1" fmla="*/ 4 h 10000"/>
              <a:gd name="connsiteX2" fmla="*/ 6347 w 9987"/>
              <a:gd name="connsiteY2" fmla="*/ 940 h 10000"/>
              <a:gd name="connsiteX3" fmla="*/ 5168 w 9987"/>
              <a:gd name="connsiteY3" fmla="*/ 3346 h 10000"/>
              <a:gd name="connsiteX4" fmla="*/ 3283 w 9987"/>
              <a:gd name="connsiteY4" fmla="*/ 6654 h 10000"/>
              <a:gd name="connsiteX5" fmla="*/ 927 w 9987"/>
              <a:gd name="connsiteY5" fmla="*/ 8761 h 10000"/>
              <a:gd name="connsiteX6" fmla="*/ 0 w 9987"/>
              <a:gd name="connsiteY6" fmla="*/ 9496 h 10000"/>
              <a:gd name="connsiteX7" fmla="*/ 2132 w 9987"/>
              <a:gd name="connsiteY7" fmla="*/ 10000 h 10000"/>
              <a:gd name="connsiteX0" fmla="*/ 9981 w 10009"/>
              <a:gd name="connsiteY0" fmla="*/ 1708 h 10000"/>
              <a:gd name="connsiteX1" fmla="*/ 7954 w 10009"/>
              <a:gd name="connsiteY1" fmla="*/ 4 h 10000"/>
              <a:gd name="connsiteX2" fmla="*/ 6364 w 10009"/>
              <a:gd name="connsiteY2" fmla="*/ 940 h 10000"/>
              <a:gd name="connsiteX3" fmla="*/ 5184 w 10009"/>
              <a:gd name="connsiteY3" fmla="*/ 3346 h 10000"/>
              <a:gd name="connsiteX4" fmla="*/ 3296 w 10009"/>
              <a:gd name="connsiteY4" fmla="*/ 6654 h 10000"/>
              <a:gd name="connsiteX5" fmla="*/ 937 w 10009"/>
              <a:gd name="connsiteY5" fmla="*/ 8761 h 10000"/>
              <a:gd name="connsiteX6" fmla="*/ 9 w 10009"/>
              <a:gd name="connsiteY6" fmla="*/ 9496 h 10000"/>
              <a:gd name="connsiteX7" fmla="*/ 1440 w 10009"/>
              <a:gd name="connsiteY7" fmla="*/ 9903 h 10000"/>
              <a:gd name="connsiteX8" fmla="*/ 2144 w 10009"/>
              <a:gd name="connsiteY8" fmla="*/ 10000 h 10000"/>
              <a:gd name="connsiteX0" fmla="*/ 9981 w 10009"/>
              <a:gd name="connsiteY0" fmla="*/ 1708 h 10000"/>
              <a:gd name="connsiteX1" fmla="*/ 7954 w 10009"/>
              <a:gd name="connsiteY1" fmla="*/ 4 h 10000"/>
              <a:gd name="connsiteX2" fmla="*/ 6364 w 10009"/>
              <a:gd name="connsiteY2" fmla="*/ 940 h 10000"/>
              <a:gd name="connsiteX3" fmla="*/ 5184 w 10009"/>
              <a:gd name="connsiteY3" fmla="*/ 3346 h 10000"/>
              <a:gd name="connsiteX4" fmla="*/ 3296 w 10009"/>
              <a:gd name="connsiteY4" fmla="*/ 6654 h 10000"/>
              <a:gd name="connsiteX5" fmla="*/ 937 w 10009"/>
              <a:gd name="connsiteY5" fmla="*/ 8761 h 10000"/>
              <a:gd name="connsiteX6" fmla="*/ 9 w 10009"/>
              <a:gd name="connsiteY6" fmla="*/ 9496 h 10000"/>
              <a:gd name="connsiteX7" fmla="*/ 1440 w 10009"/>
              <a:gd name="connsiteY7" fmla="*/ 9903 h 10000"/>
              <a:gd name="connsiteX8" fmla="*/ 2144 w 10009"/>
              <a:gd name="connsiteY8" fmla="*/ 10000 h 10000"/>
              <a:gd name="connsiteX0" fmla="*/ 9981 w 10009"/>
              <a:gd name="connsiteY0" fmla="*/ 1708 h 10037"/>
              <a:gd name="connsiteX1" fmla="*/ 7954 w 10009"/>
              <a:gd name="connsiteY1" fmla="*/ 4 h 10037"/>
              <a:gd name="connsiteX2" fmla="*/ 6364 w 10009"/>
              <a:gd name="connsiteY2" fmla="*/ 940 h 10037"/>
              <a:gd name="connsiteX3" fmla="*/ 5184 w 10009"/>
              <a:gd name="connsiteY3" fmla="*/ 3346 h 10037"/>
              <a:gd name="connsiteX4" fmla="*/ 3296 w 10009"/>
              <a:gd name="connsiteY4" fmla="*/ 6654 h 10037"/>
              <a:gd name="connsiteX5" fmla="*/ 937 w 10009"/>
              <a:gd name="connsiteY5" fmla="*/ 8761 h 10037"/>
              <a:gd name="connsiteX6" fmla="*/ 9 w 10009"/>
              <a:gd name="connsiteY6" fmla="*/ 9496 h 10037"/>
              <a:gd name="connsiteX7" fmla="*/ 1440 w 10009"/>
              <a:gd name="connsiteY7" fmla="*/ 9903 h 10037"/>
              <a:gd name="connsiteX8" fmla="*/ 5416 w 10009"/>
              <a:gd name="connsiteY8" fmla="*/ 10037 h 10037"/>
              <a:gd name="connsiteX0" fmla="*/ 9981 w 10009"/>
              <a:gd name="connsiteY0" fmla="*/ 1708 h 9964"/>
              <a:gd name="connsiteX1" fmla="*/ 7954 w 10009"/>
              <a:gd name="connsiteY1" fmla="*/ 4 h 9964"/>
              <a:gd name="connsiteX2" fmla="*/ 6364 w 10009"/>
              <a:gd name="connsiteY2" fmla="*/ 940 h 9964"/>
              <a:gd name="connsiteX3" fmla="*/ 5184 w 10009"/>
              <a:gd name="connsiteY3" fmla="*/ 3346 h 9964"/>
              <a:gd name="connsiteX4" fmla="*/ 3296 w 10009"/>
              <a:gd name="connsiteY4" fmla="*/ 6654 h 9964"/>
              <a:gd name="connsiteX5" fmla="*/ 937 w 10009"/>
              <a:gd name="connsiteY5" fmla="*/ 8761 h 9964"/>
              <a:gd name="connsiteX6" fmla="*/ 9 w 10009"/>
              <a:gd name="connsiteY6" fmla="*/ 9496 h 9964"/>
              <a:gd name="connsiteX7" fmla="*/ 1440 w 10009"/>
              <a:gd name="connsiteY7" fmla="*/ 9903 h 9964"/>
              <a:gd name="connsiteX8" fmla="*/ 9032 w 10009"/>
              <a:gd name="connsiteY8" fmla="*/ 9964 h 9964"/>
              <a:gd name="connsiteX0" fmla="*/ 9694 w 9722"/>
              <a:gd name="connsiteY0" fmla="*/ 1714 h 10000"/>
              <a:gd name="connsiteX1" fmla="*/ 7669 w 9722"/>
              <a:gd name="connsiteY1" fmla="*/ 4 h 10000"/>
              <a:gd name="connsiteX2" fmla="*/ 6080 w 9722"/>
              <a:gd name="connsiteY2" fmla="*/ 943 h 10000"/>
              <a:gd name="connsiteX3" fmla="*/ 4901 w 9722"/>
              <a:gd name="connsiteY3" fmla="*/ 3358 h 10000"/>
              <a:gd name="connsiteX4" fmla="*/ 3015 w 9722"/>
              <a:gd name="connsiteY4" fmla="*/ 6678 h 10000"/>
              <a:gd name="connsiteX5" fmla="*/ 658 w 9722"/>
              <a:gd name="connsiteY5" fmla="*/ 8793 h 10000"/>
              <a:gd name="connsiteX6" fmla="*/ 18 w 9722"/>
              <a:gd name="connsiteY6" fmla="*/ 9695 h 10000"/>
              <a:gd name="connsiteX7" fmla="*/ 1161 w 9722"/>
              <a:gd name="connsiteY7" fmla="*/ 9939 h 10000"/>
              <a:gd name="connsiteX8" fmla="*/ 8746 w 9722"/>
              <a:gd name="connsiteY8" fmla="*/ 10000 h 10000"/>
              <a:gd name="connsiteX0" fmla="*/ 10011 w 10040"/>
              <a:gd name="connsiteY0" fmla="*/ 1714 h 10000"/>
              <a:gd name="connsiteX1" fmla="*/ 7928 w 10040"/>
              <a:gd name="connsiteY1" fmla="*/ 4 h 10000"/>
              <a:gd name="connsiteX2" fmla="*/ 6294 w 10040"/>
              <a:gd name="connsiteY2" fmla="*/ 943 h 10000"/>
              <a:gd name="connsiteX3" fmla="*/ 5081 w 10040"/>
              <a:gd name="connsiteY3" fmla="*/ 3358 h 10000"/>
              <a:gd name="connsiteX4" fmla="*/ 3141 w 10040"/>
              <a:gd name="connsiteY4" fmla="*/ 6678 h 10000"/>
              <a:gd name="connsiteX5" fmla="*/ 717 w 10040"/>
              <a:gd name="connsiteY5" fmla="*/ 8793 h 10000"/>
              <a:gd name="connsiteX6" fmla="*/ 59 w 10040"/>
              <a:gd name="connsiteY6" fmla="*/ 9695 h 10000"/>
              <a:gd name="connsiteX7" fmla="*/ 1234 w 10040"/>
              <a:gd name="connsiteY7" fmla="*/ 9939 h 10000"/>
              <a:gd name="connsiteX8" fmla="*/ 9036 w 10040"/>
              <a:gd name="connsiteY8" fmla="*/ 10000 h 10000"/>
              <a:gd name="connsiteX0" fmla="*/ 10011 w 10040"/>
              <a:gd name="connsiteY0" fmla="*/ 1714 h 10000"/>
              <a:gd name="connsiteX1" fmla="*/ 7928 w 10040"/>
              <a:gd name="connsiteY1" fmla="*/ 4 h 10000"/>
              <a:gd name="connsiteX2" fmla="*/ 6294 w 10040"/>
              <a:gd name="connsiteY2" fmla="*/ 943 h 10000"/>
              <a:gd name="connsiteX3" fmla="*/ 5081 w 10040"/>
              <a:gd name="connsiteY3" fmla="*/ 3358 h 10000"/>
              <a:gd name="connsiteX4" fmla="*/ 3141 w 10040"/>
              <a:gd name="connsiteY4" fmla="*/ 6678 h 10000"/>
              <a:gd name="connsiteX5" fmla="*/ 717 w 10040"/>
              <a:gd name="connsiteY5" fmla="*/ 8793 h 10000"/>
              <a:gd name="connsiteX6" fmla="*/ 59 w 10040"/>
              <a:gd name="connsiteY6" fmla="*/ 9695 h 10000"/>
              <a:gd name="connsiteX7" fmla="*/ 1234 w 10040"/>
              <a:gd name="connsiteY7" fmla="*/ 9939 h 10000"/>
              <a:gd name="connsiteX8" fmla="*/ 9036 w 10040"/>
              <a:gd name="connsiteY8" fmla="*/ 10000 h 10000"/>
              <a:gd name="connsiteX0" fmla="*/ 10011 w 10040"/>
              <a:gd name="connsiteY0" fmla="*/ 1714 h 10059"/>
              <a:gd name="connsiteX1" fmla="*/ 7928 w 10040"/>
              <a:gd name="connsiteY1" fmla="*/ 4 h 10059"/>
              <a:gd name="connsiteX2" fmla="*/ 6294 w 10040"/>
              <a:gd name="connsiteY2" fmla="*/ 943 h 10059"/>
              <a:gd name="connsiteX3" fmla="*/ 5081 w 10040"/>
              <a:gd name="connsiteY3" fmla="*/ 3358 h 10059"/>
              <a:gd name="connsiteX4" fmla="*/ 3141 w 10040"/>
              <a:gd name="connsiteY4" fmla="*/ 6678 h 10059"/>
              <a:gd name="connsiteX5" fmla="*/ 717 w 10040"/>
              <a:gd name="connsiteY5" fmla="*/ 8793 h 10059"/>
              <a:gd name="connsiteX6" fmla="*/ 59 w 10040"/>
              <a:gd name="connsiteY6" fmla="*/ 9695 h 10059"/>
              <a:gd name="connsiteX7" fmla="*/ 2266 w 10040"/>
              <a:gd name="connsiteY7" fmla="*/ 10031 h 10059"/>
              <a:gd name="connsiteX8" fmla="*/ 9036 w 10040"/>
              <a:gd name="connsiteY8" fmla="*/ 10000 h 10059"/>
              <a:gd name="connsiteX0" fmla="*/ 10011 w 10040"/>
              <a:gd name="connsiteY0" fmla="*/ 1714 h 10031"/>
              <a:gd name="connsiteX1" fmla="*/ 7928 w 10040"/>
              <a:gd name="connsiteY1" fmla="*/ 4 h 10031"/>
              <a:gd name="connsiteX2" fmla="*/ 6294 w 10040"/>
              <a:gd name="connsiteY2" fmla="*/ 943 h 10031"/>
              <a:gd name="connsiteX3" fmla="*/ 5081 w 10040"/>
              <a:gd name="connsiteY3" fmla="*/ 3358 h 10031"/>
              <a:gd name="connsiteX4" fmla="*/ 3141 w 10040"/>
              <a:gd name="connsiteY4" fmla="*/ 6678 h 10031"/>
              <a:gd name="connsiteX5" fmla="*/ 717 w 10040"/>
              <a:gd name="connsiteY5" fmla="*/ 8793 h 10031"/>
              <a:gd name="connsiteX6" fmla="*/ 59 w 10040"/>
              <a:gd name="connsiteY6" fmla="*/ 9695 h 10031"/>
              <a:gd name="connsiteX7" fmla="*/ 2266 w 10040"/>
              <a:gd name="connsiteY7" fmla="*/ 10031 h 10031"/>
              <a:gd name="connsiteX8" fmla="*/ 9036 w 10040"/>
              <a:gd name="connsiteY8" fmla="*/ 10000 h 10031"/>
              <a:gd name="connsiteX0" fmla="*/ 10011 w 10040"/>
              <a:gd name="connsiteY0" fmla="*/ 1714 h 10031"/>
              <a:gd name="connsiteX1" fmla="*/ 7928 w 10040"/>
              <a:gd name="connsiteY1" fmla="*/ 4 h 10031"/>
              <a:gd name="connsiteX2" fmla="*/ 6294 w 10040"/>
              <a:gd name="connsiteY2" fmla="*/ 943 h 10031"/>
              <a:gd name="connsiteX3" fmla="*/ 5081 w 10040"/>
              <a:gd name="connsiteY3" fmla="*/ 3358 h 10031"/>
              <a:gd name="connsiteX4" fmla="*/ 3141 w 10040"/>
              <a:gd name="connsiteY4" fmla="*/ 6678 h 10031"/>
              <a:gd name="connsiteX5" fmla="*/ 717 w 10040"/>
              <a:gd name="connsiteY5" fmla="*/ 8793 h 10031"/>
              <a:gd name="connsiteX6" fmla="*/ 59 w 10040"/>
              <a:gd name="connsiteY6" fmla="*/ 9695 h 10031"/>
              <a:gd name="connsiteX7" fmla="*/ 2266 w 10040"/>
              <a:gd name="connsiteY7" fmla="*/ 10031 h 10031"/>
              <a:gd name="connsiteX8" fmla="*/ 9036 w 10040"/>
              <a:gd name="connsiteY8" fmla="*/ 10000 h 10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40" h="10031">
                <a:moveTo>
                  <a:pt x="10011" y="1714"/>
                </a:moveTo>
                <a:cubicBezTo>
                  <a:pt x="10279" y="2130"/>
                  <a:pt x="8671" y="-93"/>
                  <a:pt x="7928" y="4"/>
                </a:cubicBezTo>
                <a:cubicBezTo>
                  <a:pt x="7186" y="82"/>
                  <a:pt x="6768" y="384"/>
                  <a:pt x="6294" y="943"/>
                </a:cubicBezTo>
                <a:cubicBezTo>
                  <a:pt x="5821" y="1501"/>
                  <a:pt x="5607" y="2401"/>
                  <a:pt x="5081" y="3358"/>
                </a:cubicBezTo>
                <a:cubicBezTo>
                  <a:pt x="4557" y="4315"/>
                  <a:pt x="3868" y="5773"/>
                  <a:pt x="3141" y="6678"/>
                </a:cubicBezTo>
                <a:cubicBezTo>
                  <a:pt x="2414" y="7585"/>
                  <a:pt x="1231" y="8290"/>
                  <a:pt x="717" y="8793"/>
                </a:cubicBezTo>
                <a:cubicBezTo>
                  <a:pt x="204" y="9296"/>
                  <a:pt x="-146" y="9340"/>
                  <a:pt x="59" y="9695"/>
                </a:cubicBezTo>
                <a:cubicBezTo>
                  <a:pt x="351" y="10070"/>
                  <a:pt x="1369" y="10002"/>
                  <a:pt x="2266" y="10031"/>
                </a:cubicBezTo>
                <a:lnTo>
                  <a:pt x="9036" y="10000"/>
                </a:lnTo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1" name="Oval 9"/>
          <p:cNvSpPr>
            <a:spLocks noChangeArrowheads="1"/>
          </p:cNvSpPr>
          <p:nvPr/>
        </p:nvSpPr>
        <p:spPr bwMode="auto">
          <a:xfrm>
            <a:off x="4191000" y="2971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Oval 10"/>
          <p:cNvSpPr>
            <a:spLocks noChangeArrowheads="1"/>
          </p:cNvSpPr>
          <p:nvPr/>
        </p:nvSpPr>
        <p:spPr bwMode="auto">
          <a:xfrm>
            <a:off x="4114800" y="3733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Oval 11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Oval 12"/>
          <p:cNvSpPr>
            <a:spLocks noChangeArrowheads="1"/>
          </p:cNvSpPr>
          <p:nvPr/>
        </p:nvSpPr>
        <p:spPr bwMode="auto">
          <a:xfrm>
            <a:off x="5334000" y="32766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5" name="AutoShape 14"/>
          <p:cNvSpPr>
            <a:spLocks noChangeArrowheads="1"/>
          </p:cNvSpPr>
          <p:nvPr/>
        </p:nvSpPr>
        <p:spPr bwMode="auto">
          <a:xfrm>
            <a:off x="4419600" y="3962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AutoShape 15"/>
          <p:cNvSpPr>
            <a:spLocks noChangeArrowheads="1"/>
          </p:cNvSpPr>
          <p:nvPr/>
        </p:nvSpPr>
        <p:spPr bwMode="auto">
          <a:xfrm>
            <a:off x="4267200" y="3886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7" name="AutoShape 16"/>
          <p:cNvSpPr>
            <a:spLocks noChangeArrowheads="1"/>
          </p:cNvSpPr>
          <p:nvPr/>
        </p:nvSpPr>
        <p:spPr bwMode="auto">
          <a:xfrm>
            <a:off x="54102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8" name="AutoShape 17"/>
          <p:cNvSpPr>
            <a:spLocks noChangeArrowheads="1"/>
          </p:cNvSpPr>
          <p:nvPr/>
        </p:nvSpPr>
        <p:spPr bwMode="auto">
          <a:xfrm>
            <a:off x="54864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9" name="AutoShape 18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0" name="AutoShape 19"/>
          <p:cNvSpPr>
            <a:spLocks noChangeArrowheads="1"/>
          </p:cNvSpPr>
          <p:nvPr/>
        </p:nvSpPr>
        <p:spPr bwMode="auto">
          <a:xfrm>
            <a:off x="4419600" y="3276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1" name="AutoShape 20"/>
          <p:cNvSpPr>
            <a:spLocks noChangeArrowheads="1"/>
          </p:cNvSpPr>
          <p:nvPr/>
        </p:nvSpPr>
        <p:spPr bwMode="auto">
          <a:xfrm>
            <a:off x="4419600" y="3048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2" name="AutoShape 21"/>
          <p:cNvSpPr>
            <a:spLocks noChangeArrowheads="1"/>
          </p:cNvSpPr>
          <p:nvPr/>
        </p:nvSpPr>
        <p:spPr bwMode="auto">
          <a:xfrm>
            <a:off x="4267200" y="3124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3" name="AutoShape 22"/>
          <p:cNvSpPr>
            <a:spLocks noChangeArrowheads="1"/>
          </p:cNvSpPr>
          <p:nvPr/>
        </p:nvSpPr>
        <p:spPr bwMode="auto">
          <a:xfrm>
            <a:off x="5486400" y="2590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4" name="AutoShape 23"/>
          <p:cNvSpPr>
            <a:spLocks noChangeArrowheads="1"/>
          </p:cNvSpPr>
          <p:nvPr/>
        </p:nvSpPr>
        <p:spPr bwMode="auto">
          <a:xfrm>
            <a:off x="5334000" y="2514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5" name="AutoShape 24"/>
          <p:cNvSpPr>
            <a:spLocks noChangeArrowheads="1"/>
          </p:cNvSpPr>
          <p:nvPr/>
        </p:nvSpPr>
        <p:spPr bwMode="auto">
          <a:xfrm>
            <a:off x="4419600" y="3810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AutoShape 25"/>
          <p:cNvSpPr>
            <a:spLocks noChangeArrowheads="1"/>
          </p:cNvSpPr>
          <p:nvPr/>
        </p:nvSpPr>
        <p:spPr bwMode="auto">
          <a:xfrm>
            <a:off x="5562600" y="3581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7" name="AutoShape 26"/>
          <p:cNvSpPr>
            <a:spLocks noChangeArrowheads="1"/>
          </p:cNvSpPr>
          <p:nvPr/>
        </p:nvSpPr>
        <p:spPr bwMode="auto">
          <a:xfrm>
            <a:off x="5638800" y="3429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8" name="AutoShape 27"/>
          <p:cNvSpPr>
            <a:spLocks noChangeArrowheads="1"/>
          </p:cNvSpPr>
          <p:nvPr/>
        </p:nvSpPr>
        <p:spPr bwMode="auto">
          <a:xfrm>
            <a:off x="57150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9" name="AutoShape 28"/>
          <p:cNvSpPr>
            <a:spLocks noChangeArrowheads="1"/>
          </p:cNvSpPr>
          <p:nvPr/>
        </p:nvSpPr>
        <p:spPr bwMode="auto">
          <a:xfrm>
            <a:off x="55626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AutoShape 29"/>
          <p:cNvSpPr>
            <a:spLocks noChangeArrowheads="1"/>
          </p:cNvSpPr>
          <p:nvPr/>
        </p:nvSpPr>
        <p:spPr bwMode="auto">
          <a:xfrm>
            <a:off x="54864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AutoShape 30"/>
          <p:cNvSpPr>
            <a:spLocks noChangeArrowheads="1"/>
          </p:cNvSpPr>
          <p:nvPr/>
        </p:nvSpPr>
        <p:spPr bwMode="auto">
          <a:xfrm>
            <a:off x="55626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2" name="AutoShape 31"/>
          <p:cNvSpPr>
            <a:spLocks noChangeArrowheads="1"/>
          </p:cNvSpPr>
          <p:nvPr/>
        </p:nvSpPr>
        <p:spPr bwMode="auto">
          <a:xfrm>
            <a:off x="5715000" y="4800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3" name="AutoShape 32"/>
          <p:cNvSpPr>
            <a:spLocks noChangeArrowheads="1"/>
          </p:cNvSpPr>
          <p:nvPr/>
        </p:nvSpPr>
        <p:spPr bwMode="auto">
          <a:xfrm>
            <a:off x="5791200" y="4572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4" name="AutoShape 33"/>
          <p:cNvSpPr>
            <a:spLocks noChangeArrowheads="1"/>
          </p:cNvSpPr>
          <p:nvPr/>
        </p:nvSpPr>
        <p:spPr bwMode="auto">
          <a:xfrm>
            <a:off x="60198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5" name="AutoShape 34"/>
          <p:cNvSpPr>
            <a:spLocks noChangeArrowheads="1"/>
          </p:cNvSpPr>
          <p:nvPr/>
        </p:nvSpPr>
        <p:spPr bwMode="auto">
          <a:xfrm>
            <a:off x="60198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6" name="AutoShape 35"/>
          <p:cNvSpPr>
            <a:spLocks noChangeArrowheads="1"/>
          </p:cNvSpPr>
          <p:nvPr/>
        </p:nvSpPr>
        <p:spPr bwMode="auto">
          <a:xfrm>
            <a:off x="5715000" y="4343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7" name="AutoShape 36"/>
          <p:cNvSpPr>
            <a:spLocks noChangeArrowheads="1"/>
          </p:cNvSpPr>
          <p:nvPr/>
        </p:nvSpPr>
        <p:spPr bwMode="auto">
          <a:xfrm>
            <a:off x="67818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8" name="AutoShape 37"/>
          <p:cNvSpPr>
            <a:spLocks noChangeArrowheads="1"/>
          </p:cNvSpPr>
          <p:nvPr/>
        </p:nvSpPr>
        <p:spPr bwMode="auto">
          <a:xfrm>
            <a:off x="5410200" y="5257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9" name="AutoShape 38"/>
          <p:cNvSpPr>
            <a:spLocks noChangeArrowheads="1"/>
          </p:cNvSpPr>
          <p:nvPr/>
        </p:nvSpPr>
        <p:spPr bwMode="auto">
          <a:xfrm>
            <a:off x="5715000" y="5181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0" name="AutoShape 39"/>
          <p:cNvSpPr>
            <a:spLocks noChangeArrowheads="1"/>
          </p:cNvSpPr>
          <p:nvPr/>
        </p:nvSpPr>
        <p:spPr bwMode="auto">
          <a:xfrm>
            <a:off x="63246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1" name="AutoShape 40"/>
          <p:cNvSpPr>
            <a:spLocks noChangeArrowheads="1"/>
          </p:cNvSpPr>
          <p:nvPr/>
        </p:nvSpPr>
        <p:spPr bwMode="auto">
          <a:xfrm>
            <a:off x="64770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2" name="AutoShape 41"/>
          <p:cNvSpPr>
            <a:spLocks noChangeArrowheads="1"/>
          </p:cNvSpPr>
          <p:nvPr/>
        </p:nvSpPr>
        <p:spPr bwMode="auto">
          <a:xfrm>
            <a:off x="5257800" y="5638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3" name="AutoShape 42"/>
          <p:cNvSpPr>
            <a:spLocks noChangeArrowheads="1"/>
          </p:cNvSpPr>
          <p:nvPr/>
        </p:nvSpPr>
        <p:spPr bwMode="auto">
          <a:xfrm>
            <a:off x="6172200" y="4648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4" name="AutoShape 43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5181600" y="1752600"/>
            <a:ext cx="304800" cy="166688"/>
            <a:chOff x="3072" y="2919"/>
            <a:chExt cx="192" cy="105"/>
          </a:xfrm>
        </p:grpSpPr>
        <p:sp>
          <p:nvSpPr>
            <p:cNvPr id="19523" name="Freeform 4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4" name="AutoShape 4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96" name="Freeform 52"/>
          <p:cNvSpPr>
            <a:spLocks/>
          </p:cNvSpPr>
          <p:nvPr/>
        </p:nvSpPr>
        <p:spPr bwMode="auto">
          <a:xfrm rot="-3600000">
            <a:off x="6261100" y="5030788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7" name="AutoShape 53"/>
          <p:cNvSpPr>
            <a:spLocks noChangeArrowheads="1"/>
          </p:cNvSpPr>
          <p:nvPr/>
        </p:nvSpPr>
        <p:spPr bwMode="auto">
          <a:xfrm rot="7200000">
            <a:off x="6330950" y="50419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 rot="-3000000">
            <a:off x="5569744" y="6012656"/>
            <a:ext cx="304800" cy="166688"/>
            <a:chOff x="3072" y="2919"/>
            <a:chExt cx="192" cy="105"/>
          </a:xfrm>
        </p:grpSpPr>
        <p:sp>
          <p:nvSpPr>
            <p:cNvPr id="19521" name="Freeform 55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AutoShape 56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 rot="-4500000">
            <a:off x="7017544" y="2888456"/>
            <a:ext cx="304800" cy="166688"/>
            <a:chOff x="3072" y="2919"/>
            <a:chExt cx="192" cy="105"/>
          </a:xfrm>
        </p:grpSpPr>
        <p:sp>
          <p:nvSpPr>
            <p:cNvPr id="19519" name="Freeform 5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0" name="AutoShape 5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00" name="Freeform 60"/>
          <p:cNvSpPr>
            <a:spLocks/>
          </p:cNvSpPr>
          <p:nvPr/>
        </p:nvSpPr>
        <p:spPr bwMode="auto">
          <a:xfrm rot="-4500000">
            <a:off x="6781800" y="37338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1" name="Freeform 62"/>
          <p:cNvSpPr>
            <a:spLocks/>
          </p:cNvSpPr>
          <p:nvPr/>
        </p:nvSpPr>
        <p:spPr bwMode="auto">
          <a:xfrm rot="-3600000">
            <a:off x="6019800" y="54102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76200 w 192"/>
              <a:gd name="T3" fmla="*/ 82550 h 96"/>
              <a:gd name="T4" fmla="*/ 228600 w 192"/>
              <a:gd name="T5" fmla="*/ 82550 h 96"/>
              <a:gd name="T6" fmla="*/ 228600 w 192"/>
              <a:gd name="T7" fmla="*/ 0 h 96"/>
              <a:gd name="T8" fmla="*/ 304800 w 192"/>
              <a:gd name="T9" fmla="*/ 0 h 96"/>
              <a:gd name="T10" fmla="*/ 304800 w 192"/>
              <a:gd name="T11" fmla="*/ 76200 h 96"/>
              <a:gd name="T12" fmla="*/ 304800 w 192"/>
              <a:gd name="T13" fmla="*/ 152400 h 96"/>
              <a:gd name="T14" fmla="*/ 0 w 192"/>
              <a:gd name="T15" fmla="*/ 152400 h 96"/>
              <a:gd name="T16" fmla="*/ 0 w 192"/>
              <a:gd name="T17" fmla="*/ 0 h 96"/>
              <a:gd name="T18" fmla="*/ 76200 w 192"/>
              <a:gd name="T19" fmla="*/ 0 h 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2"/>
              <a:gd name="T31" fmla="*/ 0 h 96"/>
              <a:gd name="T32" fmla="*/ 192 w 192"/>
              <a:gd name="T33" fmla="*/ 96 h 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2" h="96">
                <a:moveTo>
                  <a:pt x="48" y="0"/>
                </a:moveTo>
                <a:lnTo>
                  <a:pt x="48" y="52"/>
                </a:lnTo>
                <a:lnTo>
                  <a:pt x="144" y="52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2" name="Freeform 63"/>
          <p:cNvSpPr>
            <a:spLocks/>
          </p:cNvSpPr>
          <p:nvPr/>
        </p:nvSpPr>
        <p:spPr bwMode="auto">
          <a:xfrm rot="-4500000">
            <a:off x="6553200" y="44196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68"/>
          <p:cNvGrpSpPr>
            <a:grpSpLocks/>
          </p:cNvGrpSpPr>
          <p:nvPr/>
        </p:nvGrpSpPr>
        <p:grpSpPr bwMode="auto">
          <a:xfrm rot="6300000">
            <a:off x="6255544" y="2659856"/>
            <a:ext cx="304800" cy="166688"/>
            <a:chOff x="3072" y="2919"/>
            <a:chExt cx="192" cy="105"/>
          </a:xfrm>
        </p:grpSpPr>
        <p:sp>
          <p:nvSpPr>
            <p:cNvPr id="19517" name="Freeform 69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8" name="AutoShape 70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04" name="Rectangle 71"/>
          <p:cNvSpPr>
            <a:spLocks noChangeArrowheads="1"/>
          </p:cNvSpPr>
          <p:nvPr/>
        </p:nvSpPr>
        <p:spPr bwMode="auto">
          <a:xfrm rot="-2700000">
            <a:off x="4876800" y="5181600"/>
            <a:ext cx="1524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5" name="Line 72"/>
          <p:cNvSpPr>
            <a:spLocks noChangeShapeType="1"/>
          </p:cNvSpPr>
          <p:nvPr/>
        </p:nvSpPr>
        <p:spPr bwMode="auto">
          <a:xfrm flipH="1" flipV="1">
            <a:off x="4670425" y="5081588"/>
            <a:ext cx="5334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6" name="AutoShape 73"/>
          <p:cNvSpPr>
            <a:spLocks noChangeArrowheads="1"/>
          </p:cNvSpPr>
          <p:nvPr/>
        </p:nvSpPr>
        <p:spPr bwMode="auto">
          <a:xfrm>
            <a:off x="4648200" y="4876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7" name="AutoShape 74"/>
          <p:cNvSpPr>
            <a:spLocks noChangeArrowheads="1"/>
          </p:cNvSpPr>
          <p:nvPr/>
        </p:nvSpPr>
        <p:spPr bwMode="auto">
          <a:xfrm>
            <a:off x="4495800" y="4953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8" name="AutoShape 76"/>
          <p:cNvSpPr>
            <a:spLocks noChangeArrowheads="1"/>
          </p:cNvSpPr>
          <p:nvPr/>
        </p:nvSpPr>
        <p:spPr bwMode="auto">
          <a:xfrm>
            <a:off x="6705600" y="1295400"/>
            <a:ext cx="381000" cy="304800"/>
          </a:xfrm>
          <a:prstGeom prst="hexagon">
            <a:avLst>
              <a:gd name="adj" fmla="val 3125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9" name="AutoShape 77"/>
          <p:cNvSpPr>
            <a:spLocks noChangeArrowheads="1"/>
          </p:cNvSpPr>
          <p:nvPr/>
        </p:nvSpPr>
        <p:spPr bwMode="auto">
          <a:xfrm>
            <a:off x="7086600" y="1905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0" name="AutoShape 80"/>
          <p:cNvSpPr>
            <a:spLocks noChangeArrowheads="1"/>
          </p:cNvSpPr>
          <p:nvPr/>
        </p:nvSpPr>
        <p:spPr bwMode="auto">
          <a:xfrm rot="10800000">
            <a:off x="6629400" y="1600200"/>
            <a:ext cx="533400" cy="228600"/>
          </a:xfrm>
          <a:prstGeom prst="curvedUpArrow">
            <a:avLst>
              <a:gd name="adj1" fmla="val 46667"/>
              <a:gd name="adj2" fmla="val 93333"/>
              <a:gd name="adj3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1" name="Oval 81"/>
          <p:cNvSpPr>
            <a:spLocks noChangeArrowheads="1"/>
          </p:cNvSpPr>
          <p:nvPr/>
        </p:nvSpPr>
        <p:spPr bwMode="auto">
          <a:xfrm>
            <a:off x="66294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2" name="Oval 82"/>
          <p:cNvSpPr>
            <a:spLocks noChangeArrowheads="1"/>
          </p:cNvSpPr>
          <p:nvPr/>
        </p:nvSpPr>
        <p:spPr bwMode="auto">
          <a:xfrm>
            <a:off x="6681788" y="1965325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3" name="Oval 83"/>
          <p:cNvSpPr>
            <a:spLocks noChangeArrowheads="1"/>
          </p:cNvSpPr>
          <p:nvPr/>
        </p:nvSpPr>
        <p:spPr bwMode="auto">
          <a:xfrm>
            <a:off x="6781800" y="19812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4" name="Oval 84"/>
          <p:cNvSpPr>
            <a:spLocks noChangeArrowheads="1"/>
          </p:cNvSpPr>
          <p:nvPr/>
        </p:nvSpPr>
        <p:spPr bwMode="auto">
          <a:xfrm>
            <a:off x="67056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5" name="Oval 85"/>
          <p:cNvSpPr>
            <a:spLocks noChangeArrowheads="1"/>
          </p:cNvSpPr>
          <p:nvPr/>
        </p:nvSpPr>
        <p:spPr bwMode="auto">
          <a:xfrm>
            <a:off x="6781800" y="193675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6" name="Line 86"/>
          <p:cNvSpPr>
            <a:spLocks noChangeShapeType="1"/>
          </p:cNvSpPr>
          <p:nvPr/>
        </p:nvSpPr>
        <p:spPr bwMode="auto">
          <a:xfrm flipH="1" flipV="1">
            <a:off x="4343400" y="4038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18953" y="2460695"/>
            <a:ext cx="1390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Helvetica"/>
                <a:cs typeface="Helvetica"/>
              </a:rPr>
              <a:t>Presynaptic</a:t>
            </a:r>
          </a:p>
          <a:p>
            <a:pPr algn="ctr"/>
            <a:r>
              <a:rPr lang="en-US" dirty="0" smtClean="0">
                <a:latin typeface="Helvetica"/>
                <a:cs typeface="Helvetica"/>
              </a:rPr>
              <a:t>cell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05066" y="5027954"/>
            <a:ext cx="1493355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US" dirty="0" smtClean="0">
                <a:latin typeface="Helvetica"/>
                <a:cs typeface="Helvetica"/>
              </a:rPr>
              <a:t>Postsynaptic</a:t>
            </a:r>
          </a:p>
          <a:p>
            <a:pPr algn="ctr"/>
            <a:r>
              <a:rPr lang="en-US" dirty="0" smtClean="0">
                <a:latin typeface="Helvetica"/>
                <a:cs typeface="Helvetica"/>
              </a:rPr>
              <a:t>cell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599370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Action Potentials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Neurons make computations and send signals using electrical signals called </a:t>
            </a:r>
            <a:r>
              <a:rPr lang="en-US" sz="3600" b="1" dirty="0" smtClean="0">
                <a:latin typeface="Helvetica"/>
                <a:cs typeface="Helvetica"/>
              </a:rPr>
              <a:t>action potentials.</a:t>
            </a:r>
            <a:endParaRPr lang="en-US" sz="3600" dirty="0" smtClean="0">
              <a:latin typeface="Helvetica"/>
              <a:cs typeface="Helvetica"/>
            </a:endParaRP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Information is encoded in the frequency of action potentials.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Millions of synchronized action potentials cause </a:t>
            </a:r>
            <a:r>
              <a:rPr lang="en-US" sz="3600" b="1" dirty="0" smtClean="0">
                <a:latin typeface="Helvetica"/>
                <a:cs typeface="Helvetica"/>
              </a:rPr>
              <a:t>brain waves,</a:t>
            </a:r>
            <a:r>
              <a:rPr lang="en-US" sz="3600" dirty="0" smtClean="0">
                <a:latin typeface="Helvetica"/>
                <a:cs typeface="Helvetica"/>
              </a:rPr>
              <a:t> which are voltage changes on the scalp measured by EEG.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255588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486" y="250309"/>
            <a:ext cx="8695549" cy="1140296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6400" dirty="0" smtClean="0">
                <a:latin typeface="Helvetica"/>
                <a:cs typeface="Helvetica"/>
              </a:rPr>
              <a:t>Neurotransmitters</a:t>
            </a:r>
            <a:endParaRPr lang="en-US" sz="6400" dirty="0"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6" y="1492583"/>
            <a:ext cx="8695549" cy="5191591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A neurotransmitter is a chemical released by one neuron to transmit a message to another neuron.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Neurotransmitters travel across the synapse.</a:t>
            </a:r>
          </a:p>
          <a:p>
            <a:pPr>
              <a:spcAft>
                <a:spcPts val="2000"/>
              </a:spcAft>
            </a:pPr>
            <a:r>
              <a:rPr lang="en-US" sz="3600" dirty="0" smtClean="0">
                <a:latin typeface="Helvetica"/>
                <a:cs typeface="Helvetica"/>
              </a:rPr>
              <a:t>There is a muddy line between neurotransmitters and </a:t>
            </a:r>
            <a:r>
              <a:rPr lang="en-US" sz="3600" b="1" dirty="0" smtClean="0">
                <a:latin typeface="Helvetica"/>
                <a:cs typeface="Helvetica"/>
              </a:rPr>
              <a:t>hormones,</a:t>
            </a:r>
            <a:r>
              <a:rPr lang="en-US" sz="3600" dirty="0" smtClean="0">
                <a:latin typeface="Helvetica"/>
                <a:cs typeface="Helvetica"/>
              </a:rPr>
              <a:t> and many chemicals are both.</a:t>
            </a:r>
            <a:endParaRPr lang="en-US" sz="3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45505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1432</Words>
  <Application>Microsoft Macintosh PowerPoint</Application>
  <PresentationFormat>On-screen Show (4:3)</PresentationFormat>
  <Paragraphs>259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One Synapse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One Synapse</vt:lpstr>
      <vt:lpstr>One Synapse</vt:lpstr>
      <vt:lpstr>One Synapse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Zak Fallows</dc:creator>
  <cp:lastModifiedBy>Zak Fallows</cp:lastModifiedBy>
  <cp:revision>100</cp:revision>
  <dcterms:created xsi:type="dcterms:W3CDTF">2013-11-23T16:53:36Z</dcterms:created>
  <dcterms:modified xsi:type="dcterms:W3CDTF">2013-11-23T20:21:29Z</dcterms:modified>
</cp:coreProperties>
</file>